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734" r:id="rId2"/>
    <p:sldId id="752" r:id="rId3"/>
    <p:sldId id="746" r:id="rId4"/>
    <p:sldId id="754" r:id="rId5"/>
    <p:sldId id="733" r:id="rId6"/>
    <p:sldId id="675" r:id="rId7"/>
    <p:sldId id="676" r:id="rId8"/>
    <p:sldId id="677" r:id="rId9"/>
    <p:sldId id="736" r:id="rId10"/>
    <p:sldId id="741" r:id="rId11"/>
    <p:sldId id="749" r:id="rId12"/>
    <p:sldId id="678" r:id="rId13"/>
    <p:sldId id="679" r:id="rId14"/>
    <p:sldId id="680" r:id="rId15"/>
    <p:sldId id="681" r:id="rId16"/>
    <p:sldId id="682" r:id="rId17"/>
    <p:sldId id="683" r:id="rId18"/>
    <p:sldId id="684" r:id="rId19"/>
    <p:sldId id="685" r:id="rId20"/>
    <p:sldId id="739" r:id="rId21"/>
    <p:sldId id="740" r:id="rId22"/>
    <p:sldId id="686" r:id="rId23"/>
    <p:sldId id="687" r:id="rId24"/>
    <p:sldId id="755" r:id="rId25"/>
    <p:sldId id="689" r:id="rId26"/>
    <p:sldId id="751" r:id="rId27"/>
  </p:sldIdLst>
  <p:sldSz cx="9144000" cy="6858000" type="screen4x3"/>
  <p:notesSz cx="7315200" cy="96012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CC00"/>
    <a:srgbClr val="ADDB7B"/>
    <a:srgbClr val="04A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7" autoAdjust="0"/>
    <p:restoredTop sz="94660"/>
  </p:normalViewPr>
  <p:slideViewPr>
    <p:cSldViewPr>
      <p:cViewPr varScale="1">
        <p:scale>
          <a:sx n="78" d="100"/>
          <a:sy n="78" d="100"/>
        </p:scale>
        <p:origin x="1231" y="31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notesViewPr>
    <p:cSldViewPr>
      <p:cViewPr varScale="1">
        <p:scale>
          <a:sx n="83" d="100"/>
          <a:sy n="83" d="100"/>
        </p:scale>
        <p:origin x="930" y="84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57" tIns="48329" rIns="96657" bIns="48329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57" tIns="48329" rIns="96657" bIns="48329" rtlCol="0"/>
          <a:lstStyle>
            <a:lvl1pPr algn="r">
              <a:defRPr sz="1300"/>
            </a:lvl1pPr>
          </a:lstStyle>
          <a:p>
            <a:pPr>
              <a:defRPr/>
            </a:pPr>
            <a:fld id="{34D5A9D9-B8ED-4622-9D7F-5F1ABC70C185}" type="datetimeFigureOut">
              <a:rPr lang="en-US"/>
              <a:pPr>
                <a:defRPr/>
              </a:pPr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57" tIns="48329" rIns="96657" bIns="48329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57" tIns="48329" rIns="96657" bIns="48329" rtlCol="0" anchor="b"/>
          <a:lstStyle>
            <a:lvl1pPr algn="r">
              <a:defRPr sz="1300"/>
            </a:lvl1pPr>
          </a:lstStyle>
          <a:p>
            <a:pPr>
              <a:defRPr/>
            </a:pPr>
            <a:fld id="{E2E32DA7-4E4D-40D3-ACD2-A7168C819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79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6657" tIns="48329" rIns="96657" bIns="48329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6657" tIns="48329" rIns="96657" bIns="48329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6657" tIns="48329" rIns="96657" bIns="48329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165475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5" tIns="49471" rIns="95135" bIns="49471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83286" algn="l"/>
                <a:tab pos="966573" algn="l"/>
                <a:tab pos="1449859" algn="l"/>
                <a:tab pos="1933146" algn="l"/>
                <a:tab pos="2416431" algn="l"/>
                <a:tab pos="2899717" algn="l"/>
                <a:tab pos="3383004" algn="l"/>
                <a:tab pos="3866290" algn="l"/>
                <a:tab pos="4349577" algn="l"/>
                <a:tab pos="4832863" algn="l"/>
                <a:tab pos="5316149" algn="l"/>
                <a:tab pos="5799436" algn="l"/>
                <a:tab pos="6282721" algn="l"/>
                <a:tab pos="6766008" algn="l"/>
                <a:tab pos="7249294" algn="l"/>
                <a:tab pos="7732580" algn="l"/>
                <a:tab pos="8215867" algn="l"/>
                <a:tab pos="8699153" algn="l"/>
                <a:tab pos="9182440" algn="l"/>
                <a:tab pos="9665726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143375" y="0"/>
            <a:ext cx="3165475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5" tIns="49471" rIns="95135" bIns="49471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83286" algn="l"/>
                <a:tab pos="966573" algn="l"/>
                <a:tab pos="1449859" algn="l"/>
                <a:tab pos="1933146" algn="l"/>
                <a:tab pos="2416431" algn="l"/>
                <a:tab pos="2899717" algn="l"/>
                <a:tab pos="3383004" algn="l"/>
                <a:tab pos="3866290" algn="l"/>
                <a:tab pos="4349577" algn="l"/>
                <a:tab pos="4832863" algn="l"/>
                <a:tab pos="5316149" algn="l"/>
                <a:tab pos="5799436" algn="l"/>
                <a:tab pos="6282721" algn="l"/>
                <a:tab pos="6766008" algn="l"/>
                <a:tab pos="7249294" algn="l"/>
                <a:tab pos="7732580" algn="l"/>
                <a:tab pos="8215867" algn="l"/>
                <a:tab pos="8699153" algn="l"/>
                <a:tab pos="9182440" algn="l"/>
                <a:tab pos="9665726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671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795838" cy="35972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46762" cy="431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5" tIns="49471" rIns="95135" bIns="49471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120188"/>
            <a:ext cx="3165475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5" tIns="49471" rIns="95135" bIns="49471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83286" algn="l"/>
                <a:tab pos="966573" algn="l"/>
                <a:tab pos="1449859" algn="l"/>
                <a:tab pos="1933146" algn="l"/>
                <a:tab pos="2416431" algn="l"/>
                <a:tab pos="2899717" algn="l"/>
                <a:tab pos="3383004" algn="l"/>
                <a:tab pos="3866290" algn="l"/>
                <a:tab pos="4349577" algn="l"/>
                <a:tab pos="4832863" algn="l"/>
                <a:tab pos="5316149" algn="l"/>
                <a:tab pos="5799436" algn="l"/>
                <a:tab pos="6282721" algn="l"/>
                <a:tab pos="6766008" algn="l"/>
                <a:tab pos="7249294" algn="l"/>
                <a:tab pos="7732580" algn="l"/>
                <a:tab pos="8215867" algn="l"/>
                <a:tab pos="8699153" algn="l"/>
                <a:tab pos="9182440" algn="l"/>
                <a:tab pos="9665726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143375" y="9120188"/>
            <a:ext cx="3165475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5" tIns="49471" rIns="95135" bIns="49471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83286" algn="l"/>
                <a:tab pos="966573" algn="l"/>
                <a:tab pos="1449859" algn="l"/>
                <a:tab pos="1933146" algn="l"/>
                <a:tab pos="2416431" algn="l"/>
                <a:tab pos="2899717" algn="l"/>
                <a:tab pos="3383004" algn="l"/>
                <a:tab pos="3866290" algn="l"/>
                <a:tab pos="4349577" algn="l"/>
                <a:tab pos="4832863" algn="l"/>
                <a:tab pos="5316149" algn="l"/>
                <a:tab pos="5799436" algn="l"/>
                <a:tab pos="6282721" algn="l"/>
                <a:tab pos="6766008" algn="l"/>
                <a:tab pos="7249294" algn="l"/>
                <a:tab pos="7732580" algn="l"/>
                <a:tab pos="8215867" algn="l"/>
                <a:tab pos="8699153" algn="l"/>
                <a:tab pos="9182440" algn="l"/>
                <a:tab pos="9665726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fld id="{093FFB12-3E59-463E-BA30-F78851310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56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7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3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11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7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669925"/>
            <a:ext cx="4795838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27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93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57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75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06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2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1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24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0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4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9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3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0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7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80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51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93FFB12-3E59-463E-BA30-F788513107E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6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0975" y="381000"/>
            <a:ext cx="1998663" cy="5786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845175" cy="5786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  <a:lvl2pPr>
              <a:defRPr>
                <a:latin typeface="Trebuchet MS" pitchFamily="34" charset="0"/>
              </a:defRPr>
            </a:lvl2pPr>
            <a:lvl3pPr>
              <a:defRPr>
                <a:latin typeface="Trebuchet MS" pitchFamily="34" charset="0"/>
              </a:defRPr>
            </a:lvl3pPr>
            <a:lvl4pPr>
              <a:defRPr>
                <a:latin typeface="Trebuchet MS" pitchFamily="34" charset="0"/>
              </a:defRPr>
            </a:lvl4pPr>
            <a:lvl5pPr>
              <a:defRPr>
                <a:latin typeface="Trebuchet MS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152400" y="6553200"/>
            <a:ext cx="8839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 userDrawn="1"/>
        </p:nvSpPr>
        <p:spPr>
          <a:xfrm>
            <a:off x="228600" y="655172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Bay-Net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315200" y="655172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WW6BAY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0" y="6540962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www.bay-net.org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806825" cy="4872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1225" y="1295400"/>
            <a:ext cx="3808413" cy="4872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7767638" cy="75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767638" cy="4872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omic Sans MS" pitchFamily="64" charset="0"/>
          <a:cs typeface="Lucida Sans Unicode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omic Sans MS" pitchFamily="64" charset="0"/>
          <a:cs typeface="Lucida Sans Unicode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omic Sans MS" pitchFamily="64" charset="0"/>
          <a:cs typeface="Lucida Sans Unicode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Comic Sans MS" pitchFamily="64" charset="0"/>
          <a:cs typeface="Lucida Sans Unicode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omic Sans MS" pitchFamily="64" charset="0"/>
          <a:cs typeface="Lucida Sans Unicode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omic Sans MS" pitchFamily="64" charset="0"/>
          <a:cs typeface="Lucida Sans Unicode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omic Sans MS" pitchFamily="64" charset="0"/>
          <a:cs typeface="Lucida Sans Unicode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omic Sans MS" pitchFamily="64" charset="0"/>
          <a:cs typeface="Lucida Sans Unicode" charset="0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4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79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5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jpeg"/><Relationship Id="rId11" Type="http://schemas.openxmlformats.org/officeDocument/2006/relationships/image" Target="../media/image77.jpeg"/><Relationship Id="rId5" Type="http://schemas.openxmlformats.org/officeDocument/2006/relationships/image" Target="../media/image73.jpeg"/><Relationship Id="rId15" Type="http://schemas.openxmlformats.org/officeDocument/2006/relationships/image" Target="../media/image81.png"/><Relationship Id="rId10" Type="http://schemas.openxmlformats.org/officeDocument/2006/relationships/image" Target="../media/image71.png"/><Relationship Id="rId4" Type="http://schemas.openxmlformats.org/officeDocument/2006/relationships/image" Target="../media/image72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6.jpe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jpe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76200"/>
            <a:ext cx="3810000" cy="1952925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524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Welcome to Ham Radio 201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New General / Extra Session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2000" dirty="0"/>
              <a:t>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Sponsored by Bay-Net   www.bay-net.org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7300" y="4854243"/>
            <a:ext cx="1528289" cy="1945877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50800"/>
            <a:ext cx="1788850" cy="19812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t="10104" r="2865" b="9066"/>
          <a:stretch>
            <a:fillRect/>
          </a:stretch>
        </p:blipFill>
        <p:spPr bwMode="auto">
          <a:xfrm>
            <a:off x="2819399" y="4854244"/>
            <a:ext cx="2994102" cy="1945876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50800"/>
            <a:ext cx="2806456" cy="19812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 l="32008" t="21491" r="33522"/>
          <a:stretch>
            <a:fillRect/>
          </a:stretch>
        </p:blipFill>
        <p:spPr bwMode="auto">
          <a:xfrm>
            <a:off x="5664199" y="4856478"/>
            <a:ext cx="648625" cy="1969041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 l="3179"/>
          <a:stretch>
            <a:fillRect/>
          </a:stretch>
        </p:blipFill>
        <p:spPr bwMode="auto">
          <a:xfrm>
            <a:off x="38100" y="4851400"/>
            <a:ext cx="2707672" cy="1923321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97800" y="4857021"/>
            <a:ext cx="1295400" cy="19431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7" name="Picture 2" descr="https://encrypted-tbn2.gstatic.com/images?q=tbn:ANd9GcQkVU1BsSSLc_M82CE1JXtoeYckROYXqSizjgbMIkWV49AY3uUBoTUnq4a_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19400" y="50800"/>
            <a:ext cx="1219199" cy="198120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18" name="Rectangle 17"/>
          <p:cNvSpPr/>
          <p:nvPr/>
        </p:nvSpPr>
        <p:spPr bwMode="auto">
          <a:xfrm>
            <a:off x="0" y="2032000"/>
            <a:ext cx="9144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0" y="-25400"/>
            <a:ext cx="9144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0" y="4775200"/>
            <a:ext cx="9144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0" y="6781800"/>
            <a:ext cx="9144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2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6159"/>
          <a:stretch/>
        </p:blipFill>
        <p:spPr bwMode="auto">
          <a:xfrm>
            <a:off x="71966" y="220696"/>
            <a:ext cx="9000067" cy="58064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7767" y="544985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Computer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267" y="4343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4038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Speaker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6977" y="3900957"/>
            <a:ext cx="132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FT-991A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3646957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P3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338210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K3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282706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Speaker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5771" y="322717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ID-5100</a:t>
            </a:r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31453" y="215731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9638" y="404706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Keyer</a:t>
            </a:r>
            <a:endParaRPr lang="en-US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800" y="427789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Paddle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961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66" y="592675"/>
            <a:ext cx="9000067" cy="5062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70871" y="5060452"/>
            <a:ext cx="1439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Computer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44223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5965" y="11430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Tuner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1538" y="450873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TS-2000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329551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Speaker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3638" y="2234204"/>
            <a:ext cx="1477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TM-742A</a:t>
            </a:r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146844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Headset</a:t>
            </a:r>
            <a:endParaRPr lang="en-US" sz="1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4455" y="2034149"/>
            <a:ext cx="2293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Ant </a:t>
            </a:r>
            <a:r>
              <a:rPr lang="en-US" sz="2000" dirty="0" err="1">
                <a:latin typeface="+mj-lt"/>
              </a:rPr>
              <a:t>Sw</a:t>
            </a:r>
            <a:r>
              <a:rPr lang="en-US" sz="2000">
                <a:latin typeface="+mj-lt"/>
              </a:rPr>
              <a:t> &amp; Meters</a:t>
            </a:r>
            <a:endParaRPr lang="en-US" sz="18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200" y="4908841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Paddle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1200" y="1066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+mj-lt"/>
              </a:rPr>
              <a:t>Digimode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600" y="34290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Power Filter</a:t>
            </a:r>
            <a:endParaRPr lang="en-US" sz="1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4942" y="364934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Mic SW</a:t>
            </a:r>
            <a:endParaRPr lang="en-US" sz="18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495918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120 Amp-</a:t>
            </a:r>
            <a:r>
              <a:rPr lang="en-US" sz="2000" dirty="0" err="1">
                <a:latin typeface="+mj-lt"/>
              </a:rPr>
              <a:t>hr</a:t>
            </a:r>
            <a:r>
              <a:rPr lang="en-US" sz="2000" dirty="0">
                <a:latin typeface="+mj-lt"/>
              </a:rPr>
              <a:t> AGM</a:t>
            </a:r>
            <a:endParaRPr lang="en-US" dirty="0">
              <a:latin typeface="+mj-lt"/>
            </a:endParaRPr>
          </a:p>
        </p:txBody>
      </p:sp>
      <p:sp>
        <p:nvSpPr>
          <p:cNvPr id="20" name="Bent Arrow 19"/>
          <p:cNvSpPr/>
          <p:nvPr/>
        </p:nvSpPr>
        <p:spPr bwMode="auto">
          <a:xfrm rot="4736089">
            <a:off x="8274410" y="5003306"/>
            <a:ext cx="525462" cy="514403"/>
          </a:xfrm>
          <a:prstGeom prst="ben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199" y="2895405"/>
            <a:ext cx="1722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EMF Meter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0208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 a Used Radio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767638" cy="5024438"/>
          </a:xfrm>
        </p:spPr>
        <p:txBody>
          <a:bodyPr/>
          <a:lstStyle/>
          <a:p>
            <a:r>
              <a:rPr lang="en-US" dirty="0"/>
              <a:t>A 20 year old radio is still a good radio</a:t>
            </a:r>
          </a:p>
          <a:p>
            <a:r>
              <a:rPr lang="en-US" dirty="0"/>
              <a:t>Price range: 50% to 75% of new pricing</a:t>
            </a:r>
          </a:p>
          <a:p>
            <a:r>
              <a:rPr lang="en-US" dirty="0" err="1"/>
              <a:t>Ebay</a:t>
            </a:r>
            <a:r>
              <a:rPr lang="en-US" dirty="0"/>
              <a:t> – Craigslist – Local operators</a:t>
            </a:r>
          </a:p>
          <a:p>
            <a:r>
              <a:rPr lang="en-US" dirty="0"/>
              <a:t>Try before you buy if you can – and test it</a:t>
            </a:r>
          </a:p>
          <a:p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r="26233"/>
          <a:stretch>
            <a:fillRect/>
          </a:stretch>
        </p:blipFill>
        <p:spPr bwMode="auto">
          <a:xfrm>
            <a:off x="304800" y="2971800"/>
            <a:ext cx="5410200" cy="139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 r="16578"/>
          <a:stretch>
            <a:fillRect/>
          </a:stretch>
        </p:blipFill>
        <p:spPr bwMode="auto">
          <a:xfrm>
            <a:off x="838200" y="4267200"/>
            <a:ext cx="5943600" cy="1247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 r="44503"/>
          <a:stretch>
            <a:fillRect/>
          </a:stretch>
        </p:blipFill>
        <p:spPr bwMode="auto">
          <a:xfrm>
            <a:off x="3810000" y="3276600"/>
            <a:ext cx="4038600" cy="145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 cstate="print"/>
          <a:srcRect r="26702"/>
          <a:stretch>
            <a:fillRect/>
          </a:stretch>
        </p:blipFill>
        <p:spPr bwMode="auto">
          <a:xfrm>
            <a:off x="3657600" y="5029200"/>
            <a:ext cx="5334000" cy="1314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467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Low Power Radios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352800"/>
            <a:ext cx="7310438" cy="2286000"/>
          </a:xfrm>
        </p:spPr>
        <p:txBody>
          <a:bodyPr/>
          <a:lstStyle/>
          <a:p>
            <a:r>
              <a:rPr lang="en-US" dirty="0"/>
              <a:t>Optimized for portable use</a:t>
            </a:r>
          </a:p>
          <a:p>
            <a:r>
              <a:rPr lang="en-US" dirty="0"/>
              <a:t>Backpacking / hiking / travel</a:t>
            </a:r>
          </a:p>
          <a:p>
            <a:r>
              <a:rPr lang="en-US" dirty="0"/>
              <a:t>Battery operated</a:t>
            </a:r>
          </a:p>
          <a:p>
            <a:r>
              <a:rPr lang="en-US" dirty="0"/>
              <a:t>Wide range of performance and features</a:t>
            </a:r>
          </a:p>
          <a:p>
            <a:r>
              <a:rPr lang="en-US" dirty="0"/>
              <a:t>Wide price range</a:t>
            </a:r>
          </a:p>
        </p:txBody>
      </p:sp>
      <p:pic>
        <p:nvPicPr>
          <p:cNvPr id="47106" name="Picture 2" descr="http://www.sdrtransceiver.com/images/elecraft-kx3-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819400" cy="1865573"/>
          </a:xfrm>
          <a:prstGeom prst="rect">
            <a:avLst/>
          </a:prstGeom>
          <a:noFill/>
        </p:spPr>
      </p:pic>
      <p:pic>
        <p:nvPicPr>
          <p:cNvPr id="47108" name="Picture 4" descr="http://1.bp.blogspot.com/_GwDYFxb8piY/TRO5coMhOOI/AAAAAAAADWE/fYEoZzku-ms/s1600/ft817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295400"/>
            <a:ext cx="2626592" cy="1485901"/>
          </a:xfrm>
          <a:prstGeom prst="rect">
            <a:avLst/>
          </a:prstGeom>
          <a:noFill/>
        </p:spPr>
      </p:pic>
      <p:pic>
        <p:nvPicPr>
          <p:cNvPr id="47110" name="Picture 6" descr="http://cdn2.bigcommerce.com/server1500/ooh0w/products/337/images/755/Ten_Tec_2013_0731_016__37608.1405448269.1280.1280.jpg?c=2"/>
          <p:cNvPicPr>
            <a:picLocks noChangeAspect="1" noChangeArrowheads="1"/>
          </p:cNvPicPr>
          <p:nvPr/>
        </p:nvPicPr>
        <p:blipFill>
          <a:blip r:embed="rId5" cstate="print"/>
          <a:srcRect l="18824" t="7059" r="18431" b="8235"/>
          <a:stretch>
            <a:fillRect/>
          </a:stretch>
        </p:blipFill>
        <p:spPr bwMode="auto">
          <a:xfrm>
            <a:off x="6629400" y="1143000"/>
            <a:ext cx="1693333" cy="152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81200" y="2743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$900+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2743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$750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274411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$300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692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Radio Features </a:t>
            </a:r>
            <a:br>
              <a:rPr lang="en-US" dirty="0"/>
            </a:br>
            <a:r>
              <a:rPr lang="en-US" dirty="0"/>
              <a:t>Typical On Modern Mid-Range Radios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38238"/>
            <a:ext cx="7767638" cy="5029200"/>
          </a:xfrm>
        </p:spPr>
        <p:txBody>
          <a:bodyPr/>
          <a:lstStyle/>
          <a:p>
            <a:r>
              <a:rPr lang="en-US" dirty="0"/>
              <a:t>Performance</a:t>
            </a:r>
          </a:p>
          <a:p>
            <a:pPr lvl="1"/>
            <a:r>
              <a:rPr lang="en-US" sz="2400" dirty="0"/>
              <a:t>Digital signal processing</a:t>
            </a:r>
          </a:p>
          <a:p>
            <a:pPr lvl="1"/>
            <a:r>
              <a:rPr lang="en-US" sz="2400" dirty="0"/>
              <a:t>Automatic notching</a:t>
            </a:r>
          </a:p>
          <a:p>
            <a:pPr lvl="1"/>
            <a:r>
              <a:rPr lang="en-US" sz="2400" dirty="0"/>
              <a:t>IF shift</a:t>
            </a:r>
          </a:p>
          <a:p>
            <a:pPr lvl="1"/>
            <a:r>
              <a:rPr lang="en-US" sz="2400" dirty="0"/>
              <a:t>More sensitive / selective</a:t>
            </a:r>
          </a:p>
          <a:p>
            <a:pPr lvl="1"/>
            <a:r>
              <a:rPr lang="en-US" sz="2400" dirty="0"/>
              <a:t>Lower noise Rx</a:t>
            </a:r>
          </a:p>
          <a:p>
            <a:pPr lvl="1"/>
            <a:r>
              <a:rPr lang="en-US" sz="2400" dirty="0"/>
              <a:t>Better </a:t>
            </a:r>
            <a:r>
              <a:rPr lang="en-US" sz="2400" dirty="0" err="1"/>
              <a:t>Tx</a:t>
            </a:r>
            <a:r>
              <a:rPr lang="en-US" sz="2400" dirty="0"/>
              <a:t> audio processing</a:t>
            </a:r>
          </a:p>
          <a:p>
            <a:r>
              <a:rPr lang="en-US" dirty="0"/>
              <a:t>Spectrum display / waterfall display</a:t>
            </a:r>
          </a:p>
          <a:p>
            <a:r>
              <a:rPr lang="en-US" dirty="0"/>
              <a:t>Antenna Tuner</a:t>
            </a:r>
          </a:p>
          <a:p>
            <a:pPr marL="342900" lvl="1" indent="-342900">
              <a:spcBef>
                <a:spcPts val="600"/>
              </a:spcBef>
              <a:buFont typeface="Times New Roman" pitchFamily="18" charset="0"/>
              <a:buChar char="•"/>
            </a:pPr>
            <a:r>
              <a:rPr lang="en-US" sz="2400" dirty="0"/>
              <a:t>Better Rx filters</a:t>
            </a:r>
          </a:p>
          <a:p>
            <a:r>
              <a:rPr lang="en-US" dirty="0" err="1"/>
              <a:t>Keyer</a:t>
            </a:r>
            <a:endParaRPr lang="en-US" dirty="0"/>
          </a:p>
          <a:p>
            <a:r>
              <a:rPr lang="en-US" dirty="0"/>
              <a:t>CW / RTTY / PSK decode</a:t>
            </a:r>
          </a:p>
          <a:p>
            <a:endParaRPr lang="en-US" dirty="0"/>
          </a:p>
        </p:txBody>
      </p:sp>
      <p:pic>
        <p:nvPicPr>
          <p:cNvPr id="4" name="Picture 4" descr="http://www.icomamerica.com/Images/Products/838.gallery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6" b="27273"/>
          <a:stretch/>
        </p:blipFill>
        <p:spPr bwMode="auto">
          <a:xfrm>
            <a:off x="5363394" y="1447800"/>
            <a:ext cx="35488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39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Antennas</a:t>
            </a:r>
          </a:p>
        </p:txBody>
      </p:sp>
      <p:pic>
        <p:nvPicPr>
          <p:cNvPr id="1026" name="Picture 2" descr="Click to Enlarge: Hustler 4BTV Vertical Anten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2766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amradiosecrets.com/image-files/ham-radio-dipole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4"/>
          <a:stretch/>
        </p:blipFill>
        <p:spPr bwMode="auto">
          <a:xfrm>
            <a:off x="3810000" y="609600"/>
            <a:ext cx="5128350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ham.net/data/classifieds/images/359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67206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38549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Vertical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7375" y="18094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Wire Dipole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27240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Yagi</a:t>
            </a:r>
          </a:p>
        </p:txBody>
      </p:sp>
    </p:spTree>
    <p:extLst>
      <p:ext uri="{BB962C8B-B14F-4D97-AF65-F5344CB8AC3E}">
        <p14:creationId xmlns:p14="http://schemas.microsoft.com/office/powerpoint/2010/main" val="103410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redmancbparts.com/wp-content/uploads/products_img/coax_pl259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4"/>
          <a:stretch/>
        </p:blipFill>
        <p:spPr bwMode="auto">
          <a:xfrm flipH="1">
            <a:off x="6172200" y="4495800"/>
            <a:ext cx="2286000" cy="18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Line &amp; Connectors</a:t>
            </a:r>
          </a:p>
        </p:txBody>
      </p:sp>
      <p:pic>
        <p:nvPicPr>
          <p:cNvPr id="8200" name="Picture 8" descr="http://i00.i.aliimg.com/photo/v0/50713916/N_Male_Coaxial_Connector_for_RG8_RG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95800"/>
            <a:ext cx="1843881" cy="184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3.bp.blogspot.com/_tWcsnP09Wj8/TCByCDNUmWI/AAAAAAAABog/ACri3b2z3hw/s1600/q1999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7" r="39062"/>
          <a:stretch/>
        </p:blipFill>
        <p:spPr bwMode="auto">
          <a:xfrm>
            <a:off x="4267200" y="4648200"/>
            <a:ext cx="1619250" cy="143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1219200"/>
          <a:ext cx="5867400" cy="2362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618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Attenuation @ 144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Attenuation@ 440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2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LMR-400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2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RG-213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2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RG-8X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2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RG-58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2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RG-174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Dummy</a:t>
                      </a:r>
                      <a:r>
                        <a:rPr lang="en-US" sz="1600" baseline="0" dirty="0"/>
                        <a:t> load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038600"/>
            <a:ext cx="8915400" cy="5286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Connectors      N  (Best)        BNC (Good)      UHF PL-259 (OK)</a:t>
            </a:r>
          </a:p>
        </p:txBody>
      </p:sp>
      <p:pic>
        <p:nvPicPr>
          <p:cNvPr id="22532" name="Picture 4" descr="http://www.iktechcorp.com/media/catalog/product/cache/1/image/500x500/a0b5c744945566b9329fd252c9d6b1d7/l/m/lmr-400.jpg"/>
          <p:cNvPicPr>
            <a:picLocks noChangeAspect="1" noChangeArrowheads="1"/>
          </p:cNvPicPr>
          <p:nvPr/>
        </p:nvPicPr>
        <p:blipFill>
          <a:blip r:embed="rId6" cstate="print"/>
          <a:srcRect t="19200" b="16800"/>
          <a:stretch>
            <a:fillRect/>
          </a:stretch>
        </p:blipFill>
        <p:spPr bwMode="auto">
          <a:xfrm>
            <a:off x="6477000" y="1524000"/>
            <a:ext cx="2500313" cy="16002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81000" y="1974387"/>
            <a:ext cx="6342637" cy="997413"/>
            <a:chOff x="381000" y="1974387"/>
            <a:chExt cx="6342637" cy="997413"/>
          </a:xfrm>
        </p:grpSpPr>
        <p:sp>
          <p:nvSpPr>
            <p:cNvPr id="10" name="TextBox 9"/>
            <p:cNvSpPr txBox="1"/>
            <p:nvPr/>
          </p:nvSpPr>
          <p:spPr>
            <a:xfrm rot="20469459">
              <a:off x="1770637" y="1974387"/>
              <a:ext cx="4953000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Makes less difference on HF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Stick with RG-213 or RG-8X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81000" y="2057400"/>
              <a:ext cx="1600200" cy="914400"/>
            </a:xfrm>
            <a:prstGeom prst="ellips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Lucida Sans Unicod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0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Accessories</a:t>
            </a:r>
          </a:p>
        </p:txBody>
      </p:sp>
      <p:pic>
        <p:nvPicPr>
          <p:cNvPr id="3074" name="Picture 2" descr="http://static.kodajo.com/images/user/fileUp/radioworld2/cmx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69" y="1143000"/>
            <a:ext cx="2587625" cy="19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atic.kodajo.com/images/user/fileUp/radioworld2/rb_adv3-bigZo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95" y="1552071"/>
            <a:ext cx="3318071" cy="11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dxstore.com/images/prose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7361"/>
            <a:ext cx="1629447" cy="183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hamlife.co.uk/images/hamLife/fieldsetField/583/SM-50%20WEB%20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1684372" cy="19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universal-radio.com/used/u130lr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20186"/>
            <a:ext cx="1729552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4400" y="287816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SWR/Watt 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8810" y="2878161"/>
            <a:ext cx="3268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Computer Interface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826" y="5404663"/>
            <a:ext cx="269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Headset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8079" y="5404662"/>
            <a:ext cx="269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External Speaker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5404661"/>
            <a:ext cx="269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Desk Mic</a:t>
            </a:r>
          </a:p>
        </p:txBody>
      </p:sp>
    </p:spTree>
    <p:extLst>
      <p:ext uri="{BB962C8B-B14F-4D97-AF65-F5344CB8AC3E}">
        <p14:creationId xmlns:p14="http://schemas.microsoft.com/office/powerpoint/2010/main" val="4220663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219" y="1828800"/>
            <a:ext cx="4033838" cy="1143000"/>
          </a:xfrm>
        </p:spPr>
        <p:txBody>
          <a:bodyPr/>
          <a:lstStyle/>
          <a:p>
            <a:r>
              <a:rPr lang="en-US" sz="2800" dirty="0"/>
              <a:t>13.8 VDC</a:t>
            </a:r>
          </a:p>
          <a:p>
            <a:r>
              <a:rPr lang="en-US" sz="2800" dirty="0"/>
              <a:t>35 Amps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Fused power junction</a:t>
            </a:r>
            <a:endParaRPr lang="en-US" dirty="0"/>
          </a:p>
        </p:txBody>
      </p:sp>
      <p:pic>
        <p:nvPicPr>
          <p:cNvPr id="4098" name="Picture 2" descr="http://www.radio-mart.net/images/T/IMG_41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r="3276" b="8359"/>
          <a:stretch/>
        </p:blipFill>
        <p:spPr bwMode="auto">
          <a:xfrm>
            <a:off x="381000" y="1447800"/>
            <a:ext cx="377532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westmountainradio.com/images/catalog/4005-bigZo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24" y="3833812"/>
            <a:ext cx="259628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072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Power</a:t>
            </a:r>
          </a:p>
        </p:txBody>
      </p:sp>
      <p:pic>
        <p:nvPicPr>
          <p:cNvPr id="5124" name="Picture 4" descr="http://www.westmountainradio.com/images/catalog/Super_Power_G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" y="1138238"/>
            <a:ext cx="838660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732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534400" cy="5029200"/>
          </a:xfrm>
        </p:spPr>
        <p:txBody>
          <a:bodyPr/>
          <a:lstStyle/>
          <a:p>
            <a:pPr>
              <a:buNone/>
            </a:pPr>
            <a:r>
              <a:rPr lang="en-US" b="1" dirty="0"/>
              <a:t>New Technician / New Licensee</a:t>
            </a:r>
          </a:p>
          <a:p>
            <a:pPr>
              <a:buNone/>
            </a:pPr>
            <a:r>
              <a:rPr lang="en-US" dirty="0"/>
              <a:t>8:00		Kickoff</a:t>
            </a:r>
          </a:p>
          <a:p>
            <a:pPr>
              <a:buNone/>
            </a:pPr>
            <a:r>
              <a:rPr lang="en-US" dirty="0"/>
              <a:t>8:15 		VHF/UHF Gear - George	</a:t>
            </a:r>
          </a:p>
          <a:p>
            <a:pPr>
              <a:buNone/>
            </a:pPr>
            <a:r>
              <a:rPr lang="en-US" dirty="0"/>
              <a:t>9:00 		VHF/UHF Operating	 - </a:t>
            </a:r>
            <a:r>
              <a:rPr lang="en-US" dirty="0" err="1"/>
              <a:t>Beric</a:t>
            </a:r>
            <a:endParaRPr lang="en-US" dirty="0"/>
          </a:p>
          <a:p>
            <a:pPr>
              <a:buNone/>
            </a:pPr>
            <a:r>
              <a:rPr lang="en-US" dirty="0"/>
              <a:t>9:45		VHF Digital Voice – George</a:t>
            </a:r>
          </a:p>
          <a:p>
            <a:pPr>
              <a:buNone/>
            </a:pPr>
            <a:r>
              <a:rPr lang="en-US" sz="800" dirty="0"/>
              <a:t> </a:t>
            </a:r>
            <a:endParaRPr lang="en-US" dirty="0"/>
          </a:p>
          <a:p>
            <a:pPr>
              <a:buNone/>
            </a:pPr>
            <a:r>
              <a:rPr lang="en-US" b="1" dirty="0"/>
              <a:t>New General / Extra</a:t>
            </a:r>
            <a:endParaRPr lang="en-US" dirty="0"/>
          </a:p>
          <a:p>
            <a:pPr>
              <a:buNone/>
            </a:pPr>
            <a:r>
              <a:rPr lang="en-US" dirty="0"/>
              <a:t>10:15		HF Gear - George</a:t>
            </a:r>
          </a:p>
          <a:p>
            <a:pPr>
              <a:buNone/>
            </a:pPr>
            <a:r>
              <a:rPr lang="en-US" dirty="0"/>
              <a:t>11:00		HF Operating - David</a:t>
            </a:r>
          </a:p>
          <a:p>
            <a:pPr>
              <a:buNone/>
            </a:pPr>
            <a:r>
              <a:rPr lang="en-US" dirty="0"/>
              <a:t>11:45		Q&amp;A</a:t>
            </a:r>
          </a:p>
          <a:p>
            <a:pPr>
              <a:buNone/>
            </a:pPr>
            <a:r>
              <a:rPr lang="en-US" dirty="0"/>
              <a:t>12:00		Wrap up</a:t>
            </a:r>
          </a:p>
          <a:p>
            <a:pPr>
              <a:buNone/>
            </a:pPr>
            <a:endParaRPr lang="en-US" sz="8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81000" y="4226560"/>
            <a:ext cx="6553200" cy="47752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03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Tuners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066800"/>
            <a:ext cx="8458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Antenna tuner, a matchbox, 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transmatch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, antenna tuning unit (ATU), </a:t>
            </a:r>
            <a:b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or antenna coupler…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Connected between a radio and its antenna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Improves power transfer by matching impedance of the antenna to the radio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If you have a resonant antenna you don’t need a tuner</a:t>
            </a:r>
          </a:p>
          <a:p>
            <a:pPr marL="342900" indent="-342900">
              <a:buFontTx/>
              <a:buChar char="-"/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Tuner types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Internal vs external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Manual vs auto tuner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Balanced vs unbalanced</a:t>
            </a:r>
          </a:p>
          <a:p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07025" y="4429867"/>
            <a:ext cx="228600" cy="685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05400" y="3066533"/>
            <a:ext cx="2819400" cy="152400"/>
            <a:chOff x="5844540" y="3569636"/>
            <a:chExt cx="2819400" cy="152400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5844540" y="3645836"/>
              <a:ext cx="1371600" cy="0"/>
            </a:xfrm>
            <a:prstGeom prst="line">
              <a:avLst/>
            </a:prstGeom>
            <a:solidFill>
              <a:srgbClr val="00B8FF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7292340" y="3645836"/>
              <a:ext cx="1371600" cy="0"/>
            </a:xfrm>
            <a:prstGeom prst="line">
              <a:avLst/>
            </a:prstGeom>
            <a:solidFill>
              <a:srgbClr val="00B8FF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7216140" y="3569636"/>
              <a:ext cx="76200" cy="15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Lucida Sans Unicode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22900" y="2667000"/>
            <a:ext cx="214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Antenna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6524672" y="3151241"/>
            <a:ext cx="0" cy="2106559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2" name="Picture 4" descr="http://www.ab4oj.com/icom/ic7200/images/ic7200_l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/>
          <a:stretch/>
        </p:blipFill>
        <p:spPr bwMode="auto">
          <a:xfrm>
            <a:off x="4800600" y="5181600"/>
            <a:ext cx="3534677" cy="11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2053"/>
          <p:cNvSpPr/>
          <p:nvPr/>
        </p:nvSpPr>
        <p:spPr bwMode="auto">
          <a:xfrm>
            <a:off x="5209640" y="5314226"/>
            <a:ext cx="949079" cy="32693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Lucida Sans Unicode" charset="0"/>
              </a:rPr>
              <a:t>Internal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903180" y="4614048"/>
            <a:ext cx="1198440" cy="4659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Lucida Sans Unicode" charset="0"/>
              </a:rPr>
              <a:t>External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Lucida Sans Unicode" charset="0"/>
              </a:rPr>
              <a:t> in the shack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Lucida Sans Unicode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894766" y="3276600"/>
            <a:ext cx="1198440" cy="4659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Lucida Sans Unicode" charset="0"/>
              </a:rPr>
              <a:t>External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Lucida Sans Unicode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Lucida Sans Unicode" charset="0"/>
              </a:rPr>
              <a:t>at the antenna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6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Tuners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650" y="2280130"/>
            <a:ext cx="1703126" cy="929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781" y="3299363"/>
            <a:ext cx="1622863" cy="955933"/>
          </a:xfrm>
          <a:prstGeom prst="rect">
            <a:avLst/>
          </a:prstGeom>
        </p:spPr>
      </p:pic>
      <p:pic>
        <p:nvPicPr>
          <p:cNvPr id="6" name="Picture 10" descr="http://blog-imgs-12.fc2.com/i/m/a/imakan3/2.AH-4_nak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15612" r="8928" b="14388"/>
          <a:stretch/>
        </p:blipFill>
        <p:spPr bwMode="auto">
          <a:xfrm>
            <a:off x="3810000" y="4545105"/>
            <a:ext cx="195943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669" y="3681310"/>
            <a:ext cx="2057400" cy="2219325"/>
          </a:xfrm>
          <a:prstGeom prst="rect">
            <a:avLst/>
          </a:prstGeom>
        </p:spPr>
      </p:pic>
      <p:pic>
        <p:nvPicPr>
          <p:cNvPr id="8" name="Picture 14" descr="http://www.ubbcentral.com/store/item/img-large/mfj-989c-versa-tuner-v-3kw-roller-inductor-antenna-tuner-w-manual-extra-nice_3516388632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88" y="2199588"/>
            <a:ext cx="2182162" cy="10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g7vjr.org/wp-content/uploads/2011/11/k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147419"/>
            <a:ext cx="2587625" cy="1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88" y="5400870"/>
            <a:ext cx="291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Icom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FT-991A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Max 3:1 SWR range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Up to 150 Ohms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0794" y="3276600"/>
            <a:ext cx="229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Elecraft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K3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Max 10:1 SWR range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794" y="1445780"/>
            <a:ext cx="229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Internal Tuners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1291892"/>
            <a:ext cx="2293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External Auto Tuner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2224" y="1291892"/>
            <a:ext cx="2293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External Manual Tuner</a:t>
            </a:r>
          </a:p>
        </p:txBody>
      </p:sp>
      <p:pic>
        <p:nvPicPr>
          <p:cNvPr id="19" name="Picture 6" descr="http://www.hamradio.com/images_manuf/71-001812A.jpg">
            <a:extLst>
              <a:ext uri="{FF2B5EF4-FFF2-40B4-BE49-F238E27FC236}">
                <a16:creationId xmlns:a16="http://schemas.microsoft.com/office/drawing/2014/main" id="{E7ADDAB6-53C2-4179-ADC8-204E1484D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b="25347"/>
          <a:stretch/>
        </p:blipFill>
        <p:spPr bwMode="auto">
          <a:xfrm>
            <a:off x="152400" y="4298082"/>
            <a:ext cx="28194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79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Kit</a:t>
            </a:r>
          </a:p>
        </p:txBody>
      </p:sp>
      <p:pic>
        <p:nvPicPr>
          <p:cNvPr id="6146" name="Picture 2" descr="http://www.swharden.com/blog/images/analyz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9" y="1483509"/>
            <a:ext cx="1194904" cy="21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therfc.com/Images/dv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81"/>
          <a:stretch/>
        </p:blipFill>
        <p:spPr bwMode="auto">
          <a:xfrm>
            <a:off x="2870182" y="1518693"/>
            <a:ext cx="1309759" cy="21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vesseltools.com/components/com_virtuemart/shop_image/product/Precision_Electr_50a1387de22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72" y="3671505"/>
            <a:ext cx="2866757" cy="22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machinetoolhelp.com/_Images/test_equipment/temp-solder-station-ir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2982814" cy="19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569152" y="3671505"/>
            <a:ext cx="693556" cy="32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77948" y="3629211"/>
            <a:ext cx="693556" cy="5909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391810" y="1762070"/>
            <a:ext cx="20574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Antenna</a:t>
            </a:r>
          </a:p>
          <a:p>
            <a:pPr marL="0" indent="0">
              <a:buNone/>
            </a:pPr>
            <a:r>
              <a:rPr lang="en-US" dirty="0"/>
              <a:t>Analyzer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19645" y="2597399"/>
            <a:ext cx="3109842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rebuchet MS" pitchFamily="34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Trebuchet MS" pitchFamily="34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Times New Roman" pitchFamily="18" charset="0"/>
              <a:buNone/>
            </a:pPr>
            <a:r>
              <a:rPr lang="en-US" kern="0" dirty="0"/>
              <a:t>Digital Volt/Ohm Meter (VOM)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600" y="3886200"/>
            <a:ext cx="37338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rebuchet MS" pitchFamily="34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Trebuchet MS" pitchFamily="34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Times New Roman" pitchFamily="18" charset="0"/>
              <a:buNone/>
            </a:pPr>
            <a:r>
              <a:rPr lang="en-US" kern="0" dirty="0"/>
              <a:t>Soldering Iron</a:t>
            </a:r>
          </a:p>
          <a:p>
            <a:pPr marL="0" indent="0">
              <a:buFont typeface="Times New Roman" pitchFamily="18" charset="0"/>
              <a:buNone/>
            </a:pPr>
            <a:r>
              <a:rPr lang="en-US" kern="0" dirty="0"/>
              <a:t>&amp; Hand tools</a:t>
            </a:r>
          </a:p>
        </p:txBody>
      </p:sp>
      <p:pic>
        <p:nvPicPr>
          <p:cNvPr id="6154" name="Picture 10" descr="https://encrypted-tbn0.gstatic.com/images?q=tbn:ANd9GcTbMQMtQCayowFngPBRf8iIPVCcoJxVrFfpk_htB4-radtYOji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0" b="43883"/>
          <a:stretch/>
        </p:blipFill>
        <p:spPr bwMode="auto">
          <a:xfrm>
            <a:off x="3733800" y="6096000"/>
            <a:ext cx="25527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33" y="4143945"/>
            <a:ext cx="1219200" cy="86715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279533" y="5064995"/>
            <a:ext cx="1309656" cy="7799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rebuchet MS" pitchFamily="34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Trebuchet MS" pitchFamily="34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Times New Roman" pitchFamily="18" charset="0"/>
              <a:buNone/>
            </a:pPr>
            <a:r>
              <a:rPr lang="en-US" sz="1200" kern="0" dirty="0" err="1"/>
              <a:t>PowerPole</a:t>
            </a:r>
            <a:r>
              <a:rPr lang="en-US" sz="1200" kern="0" dirty="0"/>
              <a:t> Crimper</a:t>
            </a:r>
          </a:p>
        </p:txBody>
      </p:sp>
      <p:pic>
        <p:nvPicPr>
          <p:cNvPr id="2050" name="Picture 2" descr="http://www.ypedal.com/LBD-wattsup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1"/>
          <a:stretch/>
        </p:blipFill>
        <p:spPr bwMode="auto">
          <a:xfrm>
            <a:off x="4495800" y="533400"/>
            <a:ext cx="2282825" cy="165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629400" y="645679"/>
            <a:ext cx="3109842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rebuchet MS" pitchFamily="34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Trebuchet MS" pitchFamily="34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Times New Roman" pitchFamily="18" charset="0"/>
              <a:buNone/>
            </a:pPr>
            <a:r>
              <a:rPr lang="en-US" kern="0" dirty="0"/>
              <a:t>In-Line</a:t>
            </a:r>
          </a:p>
          <a:p>
            <a:pPr marL="0" indent="0">
              <a:buFont typeface="Times New Roman" pitchFamily="18" charset="0"/>
              <a:buNone/>
            </a:pPr>
            <a:r>
              <a:rPr lang="en-US" kern="0" dirty="0"/>
              <a:t>Volt / AMP Meter</a:t>
            </a:r>
          </a:p>
        </p:txBody>
      </p:sp>
      <p:pic>
        <p:nvPicPr>
          <p:cNvPr id="2054" name="Picture 6" descr="http://static.dxengineering.com/global/images/prod/norm/dmn-sx40c_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10" y="2370268"/>
            <a:ext cx="11906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010400" y="3505200"/>
            <a:ext cx="3109842" cy="4967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rebuchet MS" pitchFamily="34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Trebuchet MS" pitchFamily="34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400">
                <a:solidFill>
                  <a:srgbClr val="000000"/>
                </a:solidFill>
                <a:latin typeface="Trebuchet MS" pitchFamily="34" charset="0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Times New Roman" pitchFamily="18" charset="0"/>
              <a:buNone/>
            </a:pPr>
            <a:r>
              <a:rPr lang="en-US" kern="0" dirty="0"/>
              <a:t>Watt Meter</a:t>
            </a:r>
          </a:p>
        </p:txBody>
      </p:sp>
    </p:spTree>
    <p:extLst>
      <p:ext uri="{BB962C8B-B14F-4D97-AF65-F5344CB8AC3E}">
        <p14:creationId xmlns:p14="http://schemas.microsoft.com/office/powerpoint/2010/main" val="603145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://www.ck3.co.uk/images/D/SKU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23364" flipV="1">
            <a:off x="5251764" y="3183735"/>
            <a:ext cx="1394301" cy="139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redmancbparts.com/wp-content/uploads/products_img/coax_pl259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7" y="2728215"/>
            <a:ext cx="1692843" cy="15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Kit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1" y="1219200"/>
            <a:ext cx="4060100" cy="4948238"/>
          </a:xfrm>
        </p:spPr>
        <p:txBody>
          <a:bodyPr/>
          <a:lstStyle/>
          <a:p>
            <a:pPr marL="231775" indent="-231775"/>
            <a:r>
              <a:rPr lang="en-US" dirty="0" err="1"/>
              <a:t>PowerPole</a:t>
            </a:r>
            <a:r>
              <a:rPr lang="en-US" dirty="0"/>
              <a:t> Connectors</a:t>
            </a:r>
          </a:p>
          <a:p>
            <a:pPr marL="231775" indent="-231775"/>
            <a:r>
              <a:rPr lang="en-US" dirty="0"/>
              <a:t>Fuses</a:t>
            </a:r>
          </a:p>
          <a:p>
            <a:pPr marL="231775" indent="-231775"/>
            <a:r>
              <a:rPr lang="en-US" dirty="0"/>
              <a:t>Coax adapters</a:t>
            </a:r>
          </a:p>
          <a:p>
            <a:pPr marL="231775" indent="-231775"/>
            <a:r>
              <a:rPr lang="en-US" dirty="0"/>
              <a:t>Resistors</a:t>
            </a:r>
          </a:p>
          <a:p>
            <a:pPr marL="231775" indent="-231775"/>
            <a:r>
              <a:rPr lang="en-US" dirty="0"/>
              <a:t>Capacitors</a:t>
            </a:r>
          </a:p>
          <a:p>
            <a:pPr marL="231775" indent="-231775"/>
            <a:r>
              <a:rPr lang="en-US" dirty="0"/>
              <a:t>Coax connectors</a:t>
            </a:r>
          </a:p>
          <a:p>
            <a:pPr marL="231775" indent="-231775"/>
            <a:r>
              <a:rPr lang="en-US" dirty="0"/>
              <a:t>Scotch 33+ Tape</a:t>
            </a:r>
          </a:p>
          <a:p>
            <a:pPr marL="231775" indent="-231775"/>
            <a:r>
              <a:rPr lang="en-US" dirty="0"/>
              <a:t>Rescue Tape</a:t>
            </a:r>
          </a:p>
          <a:p>
            <a:pPr marL="231775" indent="-231775"/>
            <a:r>
              <a:rPr lang="en-US" dirty="0"/>
              <a:t>Solder</a:t>
            </a:r>
          </a:p>
          <a:p>
            <a:pPr marL="231775" indent="-231775"/>
            <a:r>
              <a:rPr lang="en-US" dirty="0"/>
              <a:t>Zip ties</a:t>
            </a:r>
          </a:p>
          <a:p>
            <a:pPr marL="231775" indent="-231775"/>
            <a:r>
              <a:rPr lang="en-US" dirty="0"/>
              <a:t>Lugs</a:t>
            </a:r>
          </a:p>
          <a:p>
            <a:pPr marL="231775" indent="-231775"/>
            <a:endParaRPr lang="en-US" dirty="0"/>
          </a:p>
        </p:txBody>
      </p:sp>
      <p:pic>
        <p:nvPicPr>
          <p:cNvPr id="1026" name="Picture 2" descr="http://www.g0hwc.com/images/AndersonPowerpole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58490" r="10343" b="2412"/>
          <a:stretch/>
        </p:blipFill>
        <p:spPr bwMode="auto">
          <a:xfrm>
            <a:off x="5047883" y="304685"/>
            <a:ext cx="150055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heelchairdriver.com/images-vw-caravelle/fuse.h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216" y="1697205"/>
            <a:ext cx="1260475" cy="12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idwestbusparts.com/images/164948863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16261" r="6050" b="19201"/>
          <a:stretch/>
        </p:blipFill>
        <p:spPr bwMode="auto">
          <a:xfrm>
            <a:off x="5014912" y="1676400"/>
            <a:ext cx="1600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198638" y="3113363"/>
          <a:ext cx="1476375" cy="376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r:id="rId9" imgW="4780800" imgH="1219680" progId="">
                  <p:embed/>
                </p:oleObj>
              </mc:Choice>
              <mc:Fallback>
                <p:oleObj r:id="rId9" imgW="4780800" imgH="1219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8638" y="3113363"/>
                        <a:ext cx="1476375" cy="3764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4" name="Picture 20" descr="https://encrypted-tbn1.gstatic.com/images?q=tbn:ANd9GcRuzuyGwttJprLP3a50mcFKjhKC-MQX6eOR5zDnayj0V6TAFHyZfgLfGF_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68" y="4626284"/>
            <a:ext cx="119634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radioshack.com/cms_widgets/23/06/2306036_assets/2781222_so_clp_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r="20545"/>
          <a:stretch/>
        </p:blipFill>
        <p:spPr bwMode="auto">
          <a:xfrm>
            <a:off x="7391401" y="228370"/>
            <a:ext cx="1219200" cy="137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media.hydroponics.net/images-products/i/136836/Rescue_Tape_1inx12ft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9" r="26368"/>
          <a:stretch/>
        </p:blipFill>
        <p:spPr bwMode="auto">
          <a:xfrm>
            <a:off x="6647010" y="4503989"/>
            <a:ext cx="822354" cy="14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3mstore.com.ve/files/products/resized/super33-500x375x32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40" y="4724261"/>
            <a:ext cx="1658023" cy="12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AutoShape 34" descr="data:image/jpeg;base64,/9j/4AAQSkZJRgABAQAAAQABAAD/2wCEAAkGBwgHEhUTBxMWFRMXGBgbFxgTFxYbFxgXGhcXFxgbHh4eHSghGx4nHRgaITEiJSkrLi4uGB8zRDMtNygtLiwBCgoKDg0OGhAQGiwkICQsLCwsLC8sLCwtLCwsLCwsLCwvLC8sLDQ0NCwsLCwsLCw0LCwsLCwsLCwsLCwsLCwsLP/AABEIAJEBWwMBIgACEQEDEQH/xAAcAAEAAgIDAQAAAAAAAAAAAAAABgcEBQIDCAH/xABFEAABAgQCBwQFCgQEBwAAAAABAAIDBAURBiEHEjFBUWFxEyIygSNScpGhFDNCYoKSsbLB0SQ0ovAVQ1NzFmOzwtLh4v/EABcBAQEBAQAAAAAAAAAAAAAAAAABAgP/xAAoEQEAAgEEAAQGAwAAAAAAAAAAARECEiExUUFhwfADInGRseEyM0L/2gAMAwEAAhEDEQA/ALxREQEREBERARFpsSYpouGWa9ajNh38LdsR3ssF3Hraw32QblcI0WHAaXR3BrRtLiAAOZOxUXiXThPzN24ZgiE3/Vj2dE6hg7rT1LlW9XrNUrrtasRokY3uNdxLRu7rfC3yAViLS3oyraUcJU24bH7Zw3S41wej8od+WsonP6bGHKmyuW4xn539lot/X71SrIb37AVvqThWs1L+RgRH3+kGkt8yBYK6UtNI+lmvTAObWfWgMa07eEQRRfn8FkOx5VZsAEOLnC9+2itcGjafROYPgsWl6Kq/F1flDWw7WPfLT77G/wAFLKfoviwx/ExrGwF2OvkBbK7OfFRYQKPX6vFD7RowaL7Y0Z2fVzyQtRGq9WcQO2iXts1jwv8A2Vb7dFslYCJGcbbO6f8AyzXI6KaQ43dEfflf9yhSkn1erDwx4otwiOB/FfTXq+3Nk5NC/qx4zfwdZXQ/RHR3DKJE/vzWJMaHZKJ8zMub1h3/AO8KpNqug43xbL/NT0bL1iH/AJwVtZXSrjKVt2kaHF/3YTB+TUUtjaGorb9jMtdllrMLc/InJaib0RV+H80YL/Zeb/1NCuxu7JLTbWIf89KwYn+298L8e0UhkdNlEiZVCXmIXEtDHtHucHf0qvZzR9iaTN4srEP+3Z/5CVopilTcobTbHMPBzS0+4ppjwLl6FpmkXCFT/l5yE08IxMI34ekDb+Sk8KLDjAOguDmnYWkEHzC8ixIHrj+8l2SUaap7r0+JEgnjBe5hPm0glTSanrlF5zpWk3F9N8Udkdvqx2A2495uq4+ZKmVJ02SpsK5KPhn1oDhEb1IdqkDprKaZW4W0ij1Dxvhmu2FNmoZefoPJZE+4+zj5BSFRREWPUJ2Xp0J8acdqw4bS5xO5rRcoMhFROANJGIK9VtVz9aXjOdaBYejZY2IOrcarW3NjYkneVeyAiIgIiICIiAiIgIiICIiAiIgIiIC65iPBlWufMuaxjQS5ziA1oG0knIBYlcrEhQYL49UeGQ2DMnaTuAG9x2ABeb8d49qWMXlsS8KVB9HBB222OiEeJ2+2wfEueEmaTXHGmR7y6Dg8ZbHTLx/02n8zh5b1UM1GmZ97ok250SI7xPeS5xPMlZdLpM7VHthycNz3Oya1guT/AHxKufBuiGWlAImIzru2iEwnVHtOGbugsOZXTREbyzczsqCg4Wq1fdq02C55vmQLNb1cbNHmVaOH9CgydX41vqQMz5vcPgG+at6UlZeSYGSbGsY3Y1gAaPILuWdVcLp7R+j4Kw7RwPkcuy4+k/vuvyLr28rLfgAbF9RZtoREQEREBERAREQFwiwocYWigOHAgELmiCP1DBOG6h8/LQxzhgsN+PcIv5qK1PQ9So9zT40SGeDwHtHIW1T8SrKRW5SlD1bRNXZW5lQyMPqOs63Gzre4XUOqNFqNLIbOwnwz9dpbfoTt8l6pXCLChxgWxQHA7Q4Ag+RV1FPJEWWY8HtAtvR8V4hodv8AC5qI1ot3HnWh2G4NeC1o9kA81fFX0eYbqd/Q9k4/SgHV/p8PwUErWh2dhXdR4zIg9WINR3S+YJ62V2SpcKLpujwrNxDLB3F8sbH7jzY9dcdFq9MWkyQrstDlcPPcWxDrRy5rmkBpGoyxGdz3jbLut4qG4gwrVqLcVGC9g3OcDqc+8MjxyUZmpSXhk9jEL+jCB8SpVFsjCldmMNzcGZldsNwJHrMOT2+bSQvYNHqcrWYEOPIm8OI0Obx5g8CDcEbiCvGUKAHuAZc8b2/AFXto90nUilS0KWq0J8LUBHaQwXsJLi5zi0DWaS5xNgHdVKaXGiw6ZVJCrM16ZFZFZxhuDrHgbbDyOazFAREQEREBERAREQEREBERAWNUZ6WpkJ8aecGQ2NLnOOwAf3sWSqG02YvNUj/IZF3oYJBjEf5kYbGdGfm9kJ5CKY9xjOYxj68S7JdhPYQuA9d3F5Hu2cz8wXhCo4oi6koLNFteI4dxg/U8Bv6ZjrwThWbxVMCHLZN8T32yYy4zPM7hvPnb0xQaLI0GC2DTWhrBt4udvc47yV1qMIct8pYmFsK0zDEPUkG3efHEd43n9ByGS3iIuczbqIiKAiIgIiICIiAiIgIiICIiAiIgIiICIseoTsvToT404dWHDa5zjwa0XKCrNP8AiQy0BkhJ5xI9nRB6sJrrt6FzxkfqFUi6BqZbbZe7JWdhykxtIE3HmqmLfKCWsBz7KAwjMbgRqtaDxz2OKsCQ0S4VlrduyJGPGJEI+DNULW0Jyouh0uq4k1YNOl3OMBjnOtbYXDjbO+4XJ8l1zUjNyTi2aa5jhtD2kEHzXqOkUSl0UEUqDDhB1tbUaAXWva52m1zt4rnU6RT6s3VqMJkQbtYZjodo8ipZTy5IzUzIvESUc6G8CwdDJa4C97azbG3LYVYOHtKlaku7VwyO0b3dyJt26zBqnLYNS5tm7epJXNEslGuaNE1DuZEzb0BGYHKx6qu6zgytUU/xcI6u5ze83pfZnw2qouiiY8oFW1R2nYvNgGR9Vt3G9mh4JY52R7rXE8lJ15XhmYgm0MkHh8bHkVv8P4uq1EykojmsGxh70PgBqHJrd9oeoTbapS29EooBQNJctOC1RhkHe6Dd24bYfjBOdms7TZmQptIVCTqLdaQiNiNBIJY4GzhtB4EbwcworJREQEREBERAREQR/HmIBhiRjTAtrgasIHfFd3WdQCbnkCvMUrKzE9Eaxl3xHuz3uc9x+JJPxVrae6mIsWWlNawa10dwAvdxvDhb8vp+9Y+g/Domoz5uZF2wsmX2do4Zn7LfzDgt/CiN8p9+5YznwhZ2B8MwMLSzYTADEdZ0Vw3vts9kbB795UhRFmZubaiKERFFEREBERAREQEREBERAREQEREBERAREQFVGmKuPn4kOlyB8VokyR9FgsWt6nxW9jirBxTXZbDctEmJvYwd1t7F7zk1o6n3C53KqNHVEmq7MOmKrd0SMe0jO4MOYYOF7gW3D2VqNotJ6WNgGkNpss1xaGlzRqgfRhjwjz29NXgpOgFtiLKiIiAvjgHCzsweK+ogjVawPRKqO9DDHcWZDpbcPZsoBWdGVQkrukHCI3hYnLoO90ADuquRFbKUrhak/JWu+VNs4uIcDY5DKxtce5Zk/IxJciLJOLHDIOaXBwAIIbrNIcG5eEEA8CrSnqZJT/8AMsBPrDJw+0M/JRmr4QmnA/4dFvwbEyP3mix6EDqoiOU/SFVadZtQYJhnHJsa1zvADHnYLarBt7xU0oOM6HXCGy0XUin/ACotmxL2BIGdn2vmWFw5qqcQUuo0w/x0NzeZ8J6OGR8ioxOtbFuIgBB23371qrLenkXnmi44xJQLCWi9rDG2HM3eLcA6+u3lmQOCsPD+luh1CzKuHSsQ7396CTyiDw/bDQppktYaLrgRoUw0Pl3BzSLhzSCCOIIyK7FFEREHnDSlHM9VpnW2Q+yhg8hDa4j7znK6tHNMbSqfAbaznt7R3V/ez6Cw8lSWKoDpqrzbd5mAPeGgL0hChthANZsAAHQZBbjb4cefv1Y5ylyREWGxERAREQEREBERAREQEREBERAREQEREBEUF0pYpiUiCJamH+KmBqtttYw5OdyO0A9TuViBDcd1j/i+eECXN5SVdnbMRIuwnmBmByDvWCtPCtIFIggRB6R1i889zegHxJ4qFaMsLNl+9FHdhkZ28cWwN+gyP3eBVnJM2kCIiiiIiAiIgIiICIiDjEYyICIgBB2gi4KiNc0dUOp3MuDAfxh+D7hyt7NlMESxRNe0cV6lXdLtEeHxhX1rc2HP3XULjQwCWxQQ4ZEG4IO8Feqlq61h2kVwWqkFjzawdazx0cMx71qMmdLzpRKxVsOu16LGdDF7lm2E7jrMPdN9lxZ3AhXrhzG9NqstDizbhCiOB12ZnVc1xa6x3i4JHIhR2c0PU+I7+EmYjGb2ua1x8jl+BUqpGCqJS4LIUOHrht+9EN3uJJcSSLDaTsACzlfgsJEiIiqIxNK/Jq/FD8g+JLxB0swH4ghXuqk0xyL5OblJyCNoMJzuBa7Xh/FzvcrXlozZhjXw9jmhw6EXC1H9ceUyz/qXYiIstCIiAiIgIiICIiAiIgIiICIiAiIgIi6ZuZgSTHRJpwaxoJc52QAG0oMHElclMOy7488e63YBte4+Fo5n4C53KpsMSNQxHMmaqOcaMe4DfVhs/QBvwHErqrNVi47mu0iAtk4RtCYfpne4jicr+Q4q1cK0UUyHrRh6V4z+q3c39Tz42Cs7bJy20jKwpFjYcDwtHmTtJPMm5813oiiiIiAiIgIiICIiAiIgIiICIiAiIgIiINHjWiNxBJxYJHetrM5Pbm39vNa3RhWRVZJjIp9LA9HEB2i3hPmPwKlyrTEEKLgaoCelQTKTBtMNH0XHMu/Fw+0N4VxnfT3+f3x9kmPFZaLrl48KZa18u4Oa4AtIzBBzBC7FFEREBERAREQEREBERAREQEREBEWFV6rI0aE6LUnhkNu87zuAG0nkEGTHjQpZpfMODWtBLnONgANpJVL4uxLHxtF7GRLmSTDmdhiuByJ5cBu2nOwHRibE9Rxs/UgB0GSByb9KJbe79tg5nNSjBOE2zIa+YbqwG+Fvr/8AzxO/3rX8fqnLZYEw6yG1saM0Bjfmm8eD+nDnnwKnK+ABuQX1ZUREQEREBERAREQEREBERAREQEREBERAREQFj1CTg1CG6HMgOa4WIKyESYsVlTarHwDG+T1LWdIvd3HZkwXE5jmzlu28b2VBjQ47Q6A4Oa4XBaQQQdhBG1arElDgVqGWxWgm2w7/ANjwKrGUmq9gJ7hJAxpW5LoL76zTv1fV6i4O8b1qJ1bZc99s1XHC5kUZw3jmh4gAEvE7OKf8uLZrr8Bud5H3KTKZYzjysTE8CIiiiIiAiIgIiICIuEWJDgguikNaNpJAAHMoOaKHV7SRQKVcQHGO/cIXhv7ZyP2bqu65jHEWJLtv8ngH6MO4cR9Y7T8ByWtPaWsLFukSlUG8OV9PMbAxhu1p+s4fgLnptVXVGNUsSxO2r7728MMeBg5Dd+J3krtoNAizT9Smwy9+88BxJ2NHuVqYZwZLUu0SftEijMeow8gdp5nyASZ6OWlwjg0xtWLU26sMW1Yewu9r1W8tp5DbYjWtYAGiwGwDYAvqLKiIiAiIgIiICIiAiIgIiICIiAiIgIiICIiAiIgIiIC11Yo0tVW+lyducNvnxC2KKTFincU4HMEl0xDy/wBWHs8+HmFq5Cr4soGVOmO1hjYyN3h0zzA6EK9lo6nhSk1C5LNRx+lDy+HhPuWsc8sdoScYlB5LS3HgZVyTcLbXQTl5Ndl/WpDI6T8LTfiivhnhEhv/ABaHD4rWz+j6cZ/JRGPHB4LT03g/BRqfwbUYX8zKl3NrQ/8ALda1YzzHolSs+Bi7Dkx83OQPOIxp+JCzodWpsX5uPCPSIw/qqJjYel4Xz8NzDw77f1X2Hh2nuOet966fJPZcr4dUpBubo0MdXt/dYkXEtBg5RZuXB4GNDv7rqqqbhSl3z1/vf+lOKHhSkNAPpctlo8Zo/peErHzS5lJf8UlnN1oeu5tr3bDiEEcjaxUYqOkSQlS5sJl3Dc6LDv8AdhGJEHmxbioycqyH2cBusNlnFz/xJUUjYdn45tKQSBzAaPjZPlXdqqppBr81cU9ohAjaGZj7US9/OEFFKi6pVY61VjvfnkCSQOl8h9kBWLL4Bm42c1EYwfVBcf0HxW8p+B6NKZxmmKf+Ycvuiw990nPopUlIocabdq06C57t5AJPK7jkPMgKfUXR0TZ1ZfYf6cM59C79B71YEGDCgANgNDWjYGgADyC5rFtMeRkZWnsDJJjWNG5o+J4nmVkIiAiIgIiICIiAiIgIiICIiAiIgIiICIiAiIgIiICIiAiIgIiICIiAiIg4RdhUOqm9EWMuVY0ntUikNg6fsiKwy3TNi+oi0oiIgIiICIiAiIgIiICIiAiIgIiICIiAiIgIiICIiAiIgIiI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60" name="Picture 36" descr="http://www.andrewandanitasdisasterkits.com/wp-content/uploads/2014/01/zip-tie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0" y="4267200"/>
            <a:ext cx="2362200" cy="990946"/>
          </a:xfrm>
          <a:prstGeom prst="rect">
            <a:avLst/>
          </a:prstGeom>
          <a:noFill/>
        </p:spPr>
      </p:pic>
      <p:pic>
        <p:nvPicPr>
          <p:cNvPr id="1062" name="Picture 38" descr="http://www.walcottradio.com/images/VAD1.jpg"/>
          <p:cNvPicPr>
            <a:picLocks noChangeAspect="1" noChangeArrowheads="1"/>
          </p:cNvPicPr>
          <p:nvPr/>
        </p:nvPicPr>
        <p:blipFill>
          <a:blip r:embed="rId16" cstate="print"/>
          <a:srcRect l="36925" r="35381"/>
          <a:stretch>
            <a:fillRect/>
          </a:stretch>
        </p:blipFill>
        <p:spPr bwMode="auto">
          <a:xfrm rot="16200000">
            <a:off x="3090863" y="4833937"/>
            <a:ext cx="914400" cy="2066926"/>
          </a:xfrm>
          <a:prstGeom prst="rect">
            <a:avLst/>
          </a:prstGeom>
          <a:noFill/>
        </p:spPr>
      </p:pic>
      <p:pic>
        <p:nvPicPr>
          <p:cNvPr id="1064" name="Picture 40" descr="http://kcelectronics.com/images/products/display/rb2213.4.jpe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57600" y="2514600"/>
            <a:ext cx="1108075" cy="1108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6565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ARRL Handbook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317500"/>
            <a:ext cx="4038600" cy="639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Fundamental Theory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Electrical Fundamentals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Analog Basics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Digital Basics</a:t>
            </a:r>
          </a:p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 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Practical Design and Principles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RF Techniques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Computer-Aided Circuit Design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Power Supplies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Modulation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Oscillators and Synthesizers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Mixers, Modulators and Demodulators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RF and AF Filters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Receivers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Transmitters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Transceivers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Telemetry and Navigation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DSP and Software Radio Design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Digital Modes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RF Power Amplifiers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Repeaters</a:t>
            </a:r>
          </a:p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 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Antenna Systems and Radio Propagation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Propagation of Radio Signals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Transmission Lines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Antennas</a:t>
            </a:r>
          </a:p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 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Equipment Construction and Maintenance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Component Data and References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Construction Techniques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Station Accessories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Test Equipment and Measurements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Troubleshooting and Maintenance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RF Interference</a:t>
            </a:r>
          </a:p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 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b="1" dirty="0">
                <a:solidFill>
                  <a:schemeClr val="tx1"/>
                </a:solidFill>
                <a:latin typeface="+mj-lt"/>
              </a:rPr>
              <a:t>Station Assembly and Management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Safety</a:t>
            </a:r>
          </a:p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Assembling a Station</a:t>
            </a:r>
          </a:p>
          <a:p>
            <a:endParaRPr lang="en-US" sz="105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854" t="15351" r="31287" b="10088"/>
          <a:stretch/>
        </p:blipFill>
        <p:spPr>
          <a:xfrm>
            <a:off x="228600" y="1138238"/>
            <a:ext cx="4571932" cy="518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819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Advice…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610600" cy="487203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Get a good quality / basic radio to start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Consider mobile radios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You will want to upgrade later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Do NOT start with a QRP radio</a:t>
            </a:r>
          </a:p>
          <a:p>
            <a:pPr>
              <a:spcAft>
                <a:spcPts val="600"/>
              </a:spcAft>
            </a:pPr>
            <a:r>
              <a:rPr lang="en-US" dirty="0"/>
              <a:t>Any antenna is better than none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Dipoles and verticals are good starter antennas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Get the antenna as high as possible</a:t>
            </a:r>
          </a:p>
          <a:p>
            <a:pPr>
              <a:spcAft>
                <a:spcPts val="600"/>
              </a:spcAft>
            </a:pPr>
            <a:r>
              <a:rPr lang="en-US" dirty="0"/>
              <a:t>Get a CW filter if you plan on operating CW</a:t>
            </a:r>
          </a:p>
          <a:p>
            <a:pPr>
              <a:spcAft>
                <a:spcPts val="600"/>
              </a:spcAft>
            </a:pPr>
            <a:r>
              <a:rPr lang="en-US" dirty="0"/>
              <a:t>Invest in a good quality set of accessories and tools</a:t>
            </a:r>
            <a:endParaRPr lang="en-US" sz="2000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47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Things You Should Do… In your 1</a:t>
            </a:r>
            <a:r>
              <a:rPr lang="en-US" baseline="30000" dirty="0"/>
              <a:t>st</a:t>
            </a:r>
            <a:r>
              <a:rPr lang="en-US" dirty="0"/>
              <a:t>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100638"/>
          </a:xfrm>
        </p:spPr>
        <p:txBody>
          <a:bodyPr/>
          <a:lstStyle/>
          <a:p>
            <a:pPr marL="749300" indent="-749300">
              <a:buFont typeface="+mj-lt"/>
              <a:buAutoNum type="arabicPeriod"/>
            </a:pPr>
            <a:r>
              <a:rPr lang="en-US" sz="2800" dirty="0"/>
              <a:t>Set up your HF station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Join a local club … and Bay-Net !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Register for Logbook of the World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Work a contest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Get a copy of the ARRL handbook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Try digital modes on HF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Assist with organizing a Field Day event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Attend the Maker Faire (or Hamvention)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Build a wire antenna</a:t>
            </a:r>
          </a:p>
          <a:p>
            <a:pPr marL="749300" indent="-749300">
              <a:buFont typeface="+mj-lt"/>
              <a:buAutoNum type="arabicPeriod"/>
            </a:pPr>
            <a:r>
              <a:rPr lang="en-US" sz="2800" dirty="0"/>
              <a:t>Operate HF mobile or portable</a:t>
            </a:r>
          </a:p>
          <a:p>
            <a:pPr marL="749300" indent="-749300">
              <a:buFont typeface="+mj-lt"/>
              <a:buAutoNum type="arabicPeriod"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80386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1426" y="3160847"/>
            <a:ext cx="2026974" cy="1411153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6975" y="1981200"/>
            <a:ext cx="2867025" cy="1469576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072438" cy="757238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Bay-Net  www.bay-net.org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876800" cy="5176838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dirty="0">
                <a:solidFill>
                  <a:srgbClr val="FFFF00"/>
                </a:solidFill>
              </a:rPr>
              <a:t>Virtual Amateur Radio Club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>
                <a:solidFill>
                  <a:srgbClr val="FFFF00"/>
                </a:solidFill>
              </a:rPr>
              <a:t>&gt; 400 “members” – groups.io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>
                <a:solidFill>
                  <a:srgbClr val="FFFF00"/>
                </a:solidFill>
              </a:rPr>
              <a:t>7 repeaters @ 2 sites</a:t>
            </a:r>
          </a:p>
          <a:p>
            <a:pPr marL="406400" lvl="1" indent="-290513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Linked Analog FM with IRLP</a:t>
            </a:r>
          </a:p>
          <a:p>
            <a:pPr marL="406400" lvl="1" indent="-290513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D-Star, Fusion, DMR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>
                <a:solidFill>
                  <a:srgbClr val="FFFF00"/>
                </a:solidFill>
              </a:rPr>
              <a:t>Events</a:t>
            </a:r>
          </a:p>
          <a:p>
            <a:pPr marL="406400" lvl="1" indent="-290513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Field Day</a:t>
            </a:r>
          </a:p>
          <a:p>
            <a:pPr marL="406400" lvl="1" indent="-290513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Antenna Shootout</a:t>
            </a:r>
          </a:p>
          <a:p>
            <a:pPr marL="406400" lvl="1" indent="-290513">
              <a:spcBef>
                <a:spcPts val="0"/>
              </a:spcBef>
            </a:pPr>
            <a:r>
              <a:rPr lang="en-US" sz="2000" dirty="0" err="1">
                <a:solidFill>
                  <a:srgbClr val="FFFF00"/>
                </a:solidFill>
              </a:rPr>
              <a:t>BayCon</a:t>
            </a:r>
            <a:endParaRPr lang="en-US" sz="2000" dirty="0">
              <a:solidFill>
                <a:srgbClr val="FFFF00"/>
              </a:solidFill>
            </a:endParaRPr>
          </a:p>
          <a:p>
            <a:pPr marL="406400" lvl="1" indent="-290513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Urban Shield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>
                <a:solidFill>
                  <a:srgbClr val="FFFF00"/>
                </a:solidFill>
              </a:rPr>
              <a:t>Supports</a:t>
            </a:r>
          </a:p>
          <a:p>
            <a:pPr marL="406400" lvl="1" indent="-290513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American Red Cross</a:t>
            </a:r>
          </a:p>
          <a:p>
            <a:pPr marL="406400" lvl="1" indent="-290513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FEMA USAR TF 3</a:t>
            </a:r>
          </a:p>
          <a:p>
            <a:pPr marL="406400" lvl="1" indent="-290513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Radio Mala - Nepal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>
                <a:solidFill>
                  <a:srgbClr val="FFFF00"/>
                </a:solidFill>
              </a:rPr>
              <a:t>501(C)3 Non-profit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6705600" y="0"/>
            <a:ext cx="2743200" cy="1981200"/>
            <a:chOff x="5823284" y="4494213"/>
            <a:chExt cx="3320716" cy="2363787"/>
          </a:xfrm>
        </p:grpSpPr>
        <p:pic>
          <p:nvPicPr>
            <p:cNvPr id="10242" name="Picture 4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5150" r="2129"/>
            <a:stretch/>
          </p:blipFill>
          <p:spPr bwMode="auto">
            <a:xfrm>
              <a:off x="5823284" y="4494213"/>
              <a:ext cx="3320716" cy="2363787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5" name="Rectangle 1"/>
            <p:cNvSpPr txBox="1">
              <a:spLocks noChangeArrowheads="1"/>
            </p:cNvSpPr>
            <p:nvPr/>
          </p:nvSpPr>
          <p:spPr bwMode="auto">
            <a:xfrm>
              <a:off x="5867400" y="5257800"/>
              <a:ext cx="2667000" cy="766763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4000" kern="0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Bay-Net</a:t>
              </a:r>
            </a:p>
          </p:txBody>
        </p:sp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t="10104" r="2865" b="9066"/>
          <a:stretch>
            <a:fillRect/>
          </a:stretch>
        </p:blipFill>
        <p:spPr bwMode="auto">
          <a:xfrm>
            <a:off x="7315201" y="3352800"/>
            <a:ext cx="1828800" cy="124514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676400"/>
            <a:ext cx="2075647" cy="146529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4603954"/>
            <a:ext cx="1828800" cy="2025446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38600" y="5867400"/>
            <a:ext cx="2057400" cy="120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92330" y="1153754"/>
            <a:ext cx="1253106" cy="605314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19400"/>
            <a:ext cx="1219200" cy="762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7400" y="3505200"/>
            <a:ext cx="1478636" cy="1882657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4800" y="4648200"/>
            <a:ext cx="1883555" cy="12954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5257800"/>
            <a:ext cx="1066800" cy="16002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print"/>
          <a:srcRect l="32008" t="21491" r="33522"/>
          <a:stretch>
            <a:fillRect/>
          </a:stretch>
        </p:blipFill>
        <p:spPr bwMode="auto">
          <a:xfrm>
            <a:off x="3352800" y="3581400"/>
            <a:ext cx="914400" cy="2775857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6" cstate="print"/>
          <a:srcRect l="6820" t="41029" b="13839"/>
          <a:stretch>
            <a:fillRect/>
          </a:stretch>
        </p:blipFill>
        <p:spPr bwMode="auto">
          <a:xfrm>
            <a:off x="1359694" y="6019800"/>
            <a:ext cx="2602706" cy="8382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419517" y="205740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Field Day !!!</a:t>
            </a:r>
          </a:p>
        </p:txBody>
      </p:sp>
    </p:spTree>
    <p:extLst>
      <p:ext uri="{BB962C8B-B14F-4D97-AF65-F5344CB8AC3E}">
        <p14:creationId xmlns:p14="http://schemas.microsoft.com/office/powerpoint/2010/main" val="284811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610600" cy="4795838"/>
          </a:xfrm>
        </p:spPr>
        <p:txBody>
          <a:bodyPr/>
          <a:lstStyle/>
          <a:p>
            <a:r>
              <a:rPr lang="en-US" dirty="0"/>
              <a:t>Ham Radio Workbench</a:t>
            </a:r>
            <a:r>
              <a:rPr lang="en-US" sz="3200" dirty="0"/>
              <a:t> </a:t>
            </a:r>
            <a:r>
              <a:rPr lang="en-US" dirty="0"/>
              <a:t>Podcast  </a:t>
            </a:r>
            <a:r>
              <a:rPr lang="en-US" sz="1800" dirty="0"/>
              <a:t>www.hamradioworkbench.com</a:t>
            </a:r>
            <a:endParaRPr lang="en-US" dirty="0"/>
          </a:p>
          <a:p>
            <a:r>
              <a:rPr lang="en-US" dirty="0"/>
              <a:t>TX Factor					www.tx factor.co.uk</a:t>
            </a:r>
          </a:p>
          <a:p>
            <a:r>
              <a:rPr lang="en-US" dirty="0"/>
              <a:t>The Doctor Is In			www.arrl.org</a:t>
            </a:r>
          </a:p>
          <a:p>
            <a:r>
              <a:rPr lang="en-US" dirty="0"/>
              <a:t>QSO Today podcast		www.qsotoday.com</a:t>
            </a:r>
          </a:p>
          <a:p>
            <a:r>
              <a:rPr lang="en-US" dirty="0"/>
              <a:t>Bay-Net website			www.bay-net.org</a:t>
            </a:r>
          </a:p>
        </p:txBody>
      </p:sp>
      <p:pic>
        <p:nvPicPr>
          <p:cNvPr id="1026" name="Picture 2" descr="http://www.txfactor.co.uk/horizonta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762000" cy="3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114800"/>
            <a:ext cx="7310438" cy="193899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BayCon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Bay-Net Radio Conference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8th - 9 AM – 5 PM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Plug-n-Play Tech Center – Sunnyvale</a:t>
            </a:r>
          </a:p>
        </p:txBody>
      </p:sp>
    </p:spTree>
    <p:extLst>
      <p:ext uri="{BB962C8B-B14F-4D97-AF65-F5344CB8AC3E}">
        <p14:creationId xmlns:p14="http://schemas.microsoft.com/office/powerpoint/2010/main" val="76265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76200"/>
            <a:ext cx="3810000" cy="1952925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15240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New General / Extra … Gear</a:t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> George KJ6VU</a:t>
            </a:r>
            <a:br>
              <a:rPr lang="en-US" sz="4800" dirty="0">
                <a:solidFill>
                  <a:srgbClr val="FFFF00"/>
                </a:solidFill>
              </a:rPr>
            </a:br>
            <a:br>
              <a:rPr lang="en-US" sz="9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Sponsored by Bay-Net   www.bay-net.org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7300" y="4854243"/>
            <a:ext cx="1528289" cy="1945877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50800"/>
            <a:ext cx="1788850" cy="19812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t="10104" r="2865" b="9066"/>
          <a:stretch>
            <a:fillRect/>
          </a:stretch>
        </p:blipFill>
        <p:spPr bwMode="auto">
          <a:xfrm>
            <a:off x="2819399" y="4854244"/>
            <a:ext cx="2994102" cy="1945876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50800"/>
            <a:ext cx="2806456" cy="19812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 l="32008" t="21491" r="33522"/>
          <a:stretch>
            <a:fillRect/>
          </a:stretch>
        </p:blipFill>
        <p:spPr bwMode="auto">
          <a:xfrm>
            <a:off x="5664199" y="4856478"/>
            <a:ext cx="648625" cy="1969041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 l="3179"/>
          <a:stretch>
            <a:fillRect/>
          </a:stretch>
        </p:blipFill>
        <p:spPr bwMode="auto">
          <a:xfrm>
            <a:off x="38100" y="4851400"/>
            <a:ext cx="2707672" cy="1923321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97800" y="4857021"/>
            <a:ext cx="1295400" cy="19431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7" name="Picture 2" descr="https://encrypted-tbn2.gstatic.com/images?q=tbn:ANd9GcQkVU1BsSSLc_M82CE1JXtoeYckROYXqSizjgbMIkWV49AY3uUBoTUnq4a_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19400" y="50800"/>
            <a:ext cx="1219199" cy="198120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18" name="Rectangle 17"/>
          <p:cNvSpPr/>
          <p:nvPr/>
        </p:nvSpPr>
        <p:spPr bwMode="auto">
          <a:xfrm>
            <a:off x="0" y="2032000"/>
            <a:ext cx="9144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0" y="-25400"/>
            <a:ext cx="9144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0" y="4775200"/>
            <a:ext cx="9144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0" y="6781800"/>
            <a:ext cx="91440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2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hamradiosecrets.com/image-files/ham-radio-dipole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35520"/>
          <a:stretch/>
        </p:blipFill>
        <p:spPr bwMode="auto">
          <a:xfrm>
            <a:off x="4572000" y="990600"/>
            <a:ext cx="444457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a Station?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21336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Power Supply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533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Antenna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6700" y="2667000"/>
            <a:ext cx="125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Watt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Meter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09800" y="3124200"/>
            <a:ext cx="4876800" cy="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27891" y="1447800"/>
            <a:ext cx="12486" cy="175260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2" descr="http://www.radio-mart.net/images/T/IMG_41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r="3276" b="8359"/>
          <a:stretch/>
        </p:blipFill>
        <p:spPr bwMode="auto">
          <a:xfrm>
            <a:off x="762000" y="2590800"/>
            <a:ext cx="1828800" cy="9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.kodajo.com/images/user/fileUp/radioworld2/cmx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4599"/>
            <a:ext cx="162649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48100" y="212913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Radio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0400" y="1828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Feed Line</a:t>
            </a:r>
          </a:p>
        </p:txBody>
      </p:sp>
      <p:pic>
        <p:nvPicPr>
          <p:cNvPr id="9" name="Picture 4" descr="http://www.dxstore.com/images/prose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17669"/>
            <a:ext cx="1045636" cy="11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hamlife.co.uk/images/hamLife/fieldsetField/583/SM-50%20WEB%203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48" y="3804587"/>
            <a:ext cx="1295400" cy="15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universal-radio.com/used/u130lr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1222152" cy="10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800" y="4033188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Headphones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Microphone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Speaker</a:t>
            </a:r>
          </a:p>
        </p:txBody>
      </p:sp>
      <p:pic>
        <p:nvPicPr>
          <p:cNvPr id="19" name="Picture 4" descr="http://www.icomamerica.com/Images/Products/838.gallery-0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6" b="27273"/>
          <a:stretch/>
        </p:blipFill>
        <p:spPr bwMode="auto">
          <a:xfrm>
            <a:off x="3065011" y="2590800"/>
            <a:ext cx="2511425" cy="113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37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 Radios</a:t>
            </a:r>
          </a:p>
        </p:txBody>
      </p:sp>
      <p:sp>
        <p:nvSpPr>
          <p:cNvPr id="1026" name="AutoShape 2" descr="data:image/jpeg;base64,/9j/4AAQSkZJRgABAQAAAQABAAD/2wCEAAkGBxQTEhQUEhQWFBQVGBgXGBgYFRcdHBcYFxkWGBgdGB0cHCggGhwlHBcYITEhJSkrLi4uGB8zODMsNygtLisBCgoKDg0OGhAQGiwkHBwsLCwsLCwsLCwsLCwtLCwsLCwsLCwsLCwsLCwsMCwsLCwsLCwsKywsLCwsLCwsLCwsK//AABEIAJ8BPQMBIgACEQEDEQH/xAAcAAABBAMBAAAAAAAAAAAAAAAAAwQFBgECBwj/xABQEAACAQIDAwULBgsHBAEFAAABAhEAAwQSIQUxQQYTIlFhBxUyU1RxgZGT0dIUFkJSkqEjNGJygqKxssHT8CQzQ3OjwuFEY7PDgxclNeLj/8QAGgEBAQEBAQEBAAAAAAAAAAAAAAECAwUEBv/EAC4RAQACAQIDBgUEAwAAAAAAAAABEQIDIQQxQRIUM1FSoRVhcdHwIzKR8RMigf/aAAwDAQACEQMRAD8A7jRRRQFFFV7ldyus4FJc57rDoWlPSbtP1V/KPok6UE3isXbtLmuOttd0uwUT5zTIcocJ5Vh/bW/irz1yk29fxt3nL7THgoJCoOpR+07zUVlolvTnf7C+U2PbW/fWe/uG8ose1T315hK0ZaFvTw23hvKLPtU99bDbOH8fZ9qnvry/koyULej9o8tMDYYJcxNsMVzaS2kxvUEcN2+pNdq2DqL1rX/uL768uG3WebHUKFvUXfSx4617RffR31seOte0X315dyVkKKFvUPfWx4617RffR30seOte0X315fyUZB1ULeoe+dnx1v2i++jvnZ8db9ovvry7lHVRkHVQt6j75WfG2/tr76O+Nnxtv7a++vLuUdVGTsFC3qPvha8bb+2vvo74WvG2/tr768uZB1CjIOoULeo++Frxtv7a++sd8bXjbf2199eXMo6hWCg6hQt6k75WfG2/tr76x3zs+Nt/bX315byDqoyD+hQt6kO1LHjrXtF99ana+H8fa9onvry6UHVWMgoW9Q9+sN5RZ9qnvrB27hvKLHtU99eXstGXsoW9I7T5aYGwVFzEW5aSMhz+DEzlmN4id9O7HKTCOqsuJsQwBE3UBg66gmQew15iKUZKtFvUPf7C+U2PbW/fWp5RYTyrD+2t/FXmDLRlqUlvTvzkwfleH9vb+KpK1dDAMpDKRIIMgjrBG+vJ+WrhyD5cXcA2RpuYZj0knVD9a3Jgdq7j2HWrS29B0Uz2TtS1ibS3bDh0bcRwPEEbwRxB1p5UUUUUUBRRXP8AlvymvG+cHhbi2YUG9dIJK5hIRIBg5YM7+kIiKBbl1y/TC5rOHi5iNx4ra/O+s35Pr6jxjGYm5ddrl1i7sZZmMk/11bqs93kplJDYi2DvINu9OvXK1r82F8ptezu/DVRVIpZcG5XMEYr1gGKsw5ML5Ta9nd+Gs/NlYj5UkHSMl6I3REREcKCp5Kxk7KtvzXTym17K57qDyXt+VJ7G5VFRIoireOS9rjik9g9NU2TYZiqXi8b2GHGX0FnBPqoitZKMtW5eT9rxr+wT+bWe8Fnxz+wT+bQVDLRlq494rPjbnsU/mUnb2VZLsvOXOjGvNpqTqdM+nDjrQVIrQFq6947Hjbvsk+OjvJY8Zd9mnx0FLC0ZauneSz4y99hPire1sGyxAV7xJ4ZU1+/fQUiKUs4ZnJCKWI1MVe7nJVAwRjeDNMA80JjTfmga1k8jUPjphT/g7mkKd/Eg1Fpz9rZG8VjLXQDyPTrvCSRvsiWnUb9/Z2ULyMQnff4nwrPAkH91vsnqqlOf5aMtXrE8lrKZcz3xmUMP7oyDuOgpDvBh/GX/AFW/dQUsrWCtXXvDh/r3/wDT91bjYVj697/T91EUeKwRVwxWybClAGvHM2U62xAIOo6OutLHYdjxl/8A0/dQUmKwBV07w2fG4j12/hrX5vWONzEeu38NBTStYC1Z9o7Mw9oAs+JCEwWHNtl7csLI9NPF5N4YgMMVeIIkEWV1HtKCmRW9mwXYKokncBxq4nkzh/Kb/sU/mVj5sYfjiLx/+BP5lClQxGFa22VwVPUfPH8DSeWrqOTeGH+Pe9in8yj5uYbyi/7JP5lCkFyZ5R38Ddz2W0MZ7Z8G4O0cD1MNR91d55K8p7OOtZ7RhhGe2fCQ9vWOphofWK5F83cP4+/7JPjpXD7KS02exi79u4PBYW1HoMPqOsVFd0oqtcgduPisNN0g3rTm3cIEBiIIYDdqpG7jNWWoori21HIx+LYbxcJB7Vd49QA9Vdprz53ROcO0WXD5pcusK2XM63LrNOokhWXU1YFsxK2Swhly6gasIILECFWAhMEka9ImZ0oFvD5dWOcZtFLFScogAkTGbXedxExBrkt/ad227Jce6HUwwzMYPoNJjbbeNu/af31aS3SopSwik9IwIbd1hSV4fWAHprmPftvGXPtP76x36bxtz7T++lJbq2Kt2gxyMSuuWBJI4Zpy5ZHVPvXtWsNJDMygBddSCxDFgOhMDojWJ14VyTv0fG3PtP76wdsnxlz1vSlt0fbSjpLYYkRoTvjKC33yPTx31TxtW5aJRI0O7KCZ3fwqU5M4lrV5rV8tmuoMgLFuLcZMbj6qitp4f+8ceNCehs/w0SSp2/f+sg9AoG3r/wBdPV/xUHgcDziC47uMzMAFCwAptgkk/nz5lJqRtcn0LKOeuGWC6ZZ1JExG4Ea9R031xy18I5ukaOcnY27f+vb+z/xWo2zeGoZMx3mN+4DSNN1PPmKPH3PUnupA8j0Bjnru8KdLemYkDh2T5jNco43RnlPtLr3XVad/r/10+yPdWTty/wDXT7I91OMNyKV1Dc9dEzpFvrj6tLfMVfHXfVb+GpPH6MbX7SscHqz/AGYd/L/jF+yPdR38v8LgH6I91P8A5iJ467/p/DWfmGnjr36nwVPiGh5+0r3LV8vcw7/4mZ56T1wJ9cTWfnFit3PHq/rSnvzETx171p8FY+YieOv/AGk+CnxDR85/he5avl7mnzkxXlDcfv38ONY+ceK38+Z6+PHs7T6zTXDcnVZ1Wb4zM6+Gsrk5zUjmhAOQRr9IVJHkSg/xr32k+CtZ8ZpYzUs48Jq5bwZPygxJ/wAWfOoP+2kW2/ifGj7K/DUbyn2Y2HuW1S47C4PpESDIG8AaajhTfauAazeS0t5nz5YYqVgs2XUZjuPbX0YZxnjGUcpfPnhOGU4zzhKnlFiPGr6l+Gj5x4jxi+pfdTs8h74MHFJvbVQ50Xq62OhC7yMx+jrXuUGBuYW4qG6bma2lzMsgdKdFMnMBG+ts0lG5Q3z4TqY1U9EZWBGvg66SI7aPnHifGr6k+Gm2x9jPiLWdcSFf8JFsySwt5Boc28m4ABFQbYi4CQWYEGCJOhGhFBZxyixHjl9S/DWx5Q4jxwJ8y/DUfye2Y+L0GJ5ts6oFIYzmS44Mg7otOOzTrqFvXXBILEwSN8iRpp1+egs93bV64pVnJB3jKv8AAfsq0cnZVcjbhqvm4j0H96qbgbWa0zcQVj9IMf8AaKsHKP8AurPnJ9YHuoQlbF1roLc/zQLMFVbSNCqxUFmY6kxOgETFKXRdtNZLXOdt3Wy9K0qEAyFZSp1GYQQRxqtbJ25esLlRlyzOpWdZ4MN2sab+qktsbWe7bCsVOpOhkmXLmY0HSPqqbrcLJhne6oufKDbzSQi2bZyrJCyWMkxBO7fSuIW7YezzlznLd3MJKIrKQhuAgoYIIGoMESvXVc2FygvWUCqyBVMiSoO4D6Q6gN31a027tRryWlPNgWzoLZJ3AjXUqD0iTGpJpN3BFUsOBuNctJcN8oXUPlW3bhQRIEtJMA7/ANlLX0uWbttXfOl0GCVQEMJO9DBBysIMEFarmx9u3rNtUVkCoCFJKAwQFMyOIC8fojqpPbm02vC2HNuE0At6wAGiTuHhtoNN0RU3uPI2p2LuUnTEjhmU+troP7Kv9c77jH4r+iv/AJcRXRKSorz13Q7rptFuZDFi1wiAxIuZ7gbJGoOTJIXsr0LXnvukYprO0WNsgkF3BOuR3d1aI61VdDO+eNWElTcRjFzNzqIXnpZ+czT29MH11uuPt8VT7d7+ZWbt63cYtct9NjJIuFZPmMigix9Q/btfya0y274Wfqj2t34q1O0LP1f9W78VE4f6rfbs/wAmibH1T9u1/KpQ1+X2/qr9u9/MrD4y0TMW58xP7xNblrH1f17f8uk7nMncqjzuf4ECoLVyYu/hit8Q5Qc3mTpfS8EkSNx++kcck2L56sRb+83hSnJvEq96buXOqgW5LTEtuzMSY19ZpS8Jw+L7L9o/rP76NE+Qgc4XoeMudX5Ebz1TVuwiPHS/h90cN1Vruan+yn/Nf9i1cVr8/wATl+plHzeto/sx+hpjr3NWrlyJyKzR15QTHprGDxGdrq5Y5twkzvlEc8NILx6KNtXcto6BszW0giQecuImvoafRSr4EEuQzrnicrRrpqNN5AAnqrjEY9nf85OtzbXB3s+cgRldk378hgns1keis4m9kNsRPOPk83RdyfUhrTYWtlTABYu2nGXYgnrYjUniSTW+Lcc9ZQgGRdaSJjIoXQ8J5yPMTUnGO3MeVrEzUSYYa7cuWlvi4ERkFzLzYJC5Z8Inq13aTQS+IlNLcJbZtM2twMSvAjLA1G+aU2vg+bw1zIX6CsVXM2XdCowG+3uGXdE0/bBLJILKSuU5WKjqBgfSAEA8K3MxG8f82IvkxhrBVQGbMRxgDzaDdUfeW7bys13nAXRMuRFnO6rMgToCT6KebIclGBJOW5cVc0k5Udk1J1OqnWsbSuEPYUAHPdgyJgLbuPI6jKjXtrMbZTDV7FzbqLw20Ea1buMVTnBmAJ4Hd90VJ425lR2GuVWb1AmorCSquwyg27dtW6MKCiBzAEACLh0phjExuuWUxKnd0Ff7Rheo/GlVzalwvctZyWklTJ4c/cWPVpVg5d2gt7BKNyqF9TWxVa2m8FDAP96Nf8279+uh4GDXu8J4OP51ePxPi5OlHYeAGnyJT5g5HrOIE+qqby32bZt37Qs2xaW5bBKifCzus9JmgwBxjSlG5S2go5u7jU01VuYePzWgE+moPbG0hduBlzkBQv4YqzE6ydAABqYUbt9fQ4OmPsTAqYOCUx1Zz95vgn1VTu6BgLNlrRsWxaD22JUZt6toYLNBg8DGlYXlLbCKFu41GgSCbDrPHKWAb1zURtbaYuurLzjZVynnmDFjLEmAAqrqBlHVM60HRzsTAjQ4NTGkjOZ9Jvgk+iqdy/wNm01k2LQtB1eQC2sFYJBdoOp3GtrHKS0LSgXMargAGGsOkjfBZQw9M1C7c2kt5lK86cqwzXXVmYyToFACCCBA3xNBM7NX+y3D+Vb/AHblS232/BWvP/tphs4f2Fz/ANxP3Hp7ts/grXnH7tVG+w9mJctBicKCWIPPLaLE797oSFjQax0a15RbMtJhrV1Bbzs2ptpaWNV6MIoJ0bUNxXTtisNhHYZrawCd/PW0mND0WbsiY4UnjbTqAXXQmM3OI8HWPAY5ZE7xwNSY3hb2TOxdmK9lGjDSd/OJaZ50JkshMa6awI4RRyt2ZatW8O9tVUuVnKiLOa2zN0URejIEElvBMEa1D4HB3CuZBCkn/GtJOupyueudYE1rjrTrlzqACSM3OK+u+CVJCkgHgJg9tSYm4Oib2Rs1GsWmIwpLATnS0XkqSSxZC0T5943AaHLDZNuxzJtBQWiSqquYFbhJhUURKqQdd51NReBwdwoGReidR+HtLPblYmJ8wpPHoylc6AAzDZ1eTxBKkgHSYgTHGlTcTZeztXcY/Ff0R/5cRXRK513FvxT9H/3Yiui0UV5+7o+JNjaJYdKGe4v5JdijDtEIPWa9A15+7o14WdpMWAaGe4BlBBzHJDSdYyyN3heuwkqfiUtXna44uBmMmGSJ82QVj5Jh/wDuD9AfzBSeLtW7js+d0zGYFoQPN+GrYbPsn/F9aP8AwJrTLb5HY67nsx/NrIwVjrf2Y/m1qdmW/Gr9m58NY72W/Gr9m57qDf5HY/L9QH+40k+BtHcr/bX4J++s97LX158yN/FhSb7MtH6bR1c2v7ecNBadg3BevZ31e2oynMOs8AB9Y+ulZ/BYsflqfUx99NNi5bt4OwhrS6ZQADqRrqT9Oli3QxQ6zP61RTnuZ/irf5r/ALqVcWJg5RJgwOsxp99U3uaH+zP/AJz/ALqVclNfnuJ8XL6vX0fDj6EHuXZ0RT+l2D/dPoilXa5rAXd6zDdo0nKPSaaYnFKlzhICkzOoK3iI4DwD/UUmNpDMpMSCR9L6TogjgPC7fRXPszMcm7iOp8FYXCVRYbLLTqQAd/mnTz06moa3tQHIxgkqBIDCS/yY6dQm6NDPDXfWBtXTNInJvg78pad+7s7N9J08pXtRBVdl20uZ7Vi0GGoYIM2shuIO7jxzR1ms43ZyXWDXLFm42VQSyKxG+RJO4H9p37qb4jaoVnIgHKQOiTBT5UZOuo/AnTTz6iFUxq52YaEnLME7mKnjH0eyrWcb/dbxP8JbgAsqq+UKco3KpbIJ6gCdO00vmqCXHoS0AfhCoPRO5jhwQelvPP7+E8Y1dbMCOpdREgQdQQHto8bz9bf7qxlhMby3GV7QkTTS/hUZgzIpYRBKgkRqINJG4LSFspBLKgUneS+RNRMSWB7J89IttM6KE/CHPKl4EW8gc5oMwXUeukY5c8Sco6qT3TTF7DHqDH1MhqobUcG4QDIExrO8kt+sTVo7pN8OcM4kBrbMJ3w2Q/xqq4TCZ5JOVB4TfwHbXvcHH6OP51eRxXiz+dCFu2WMKCT1AVIjYjgTdZbQ7TJ+6pXZOEa4ItfgbX14DPc/NBI9ZIGtWnB7Hw9oZjatkxBu32Ltx1XPFtfNkPn0r6XzqENn2fKF+7+JrB2SD/d3kf0x9+6un9+1Ay89ZjqGHtkfqWctMsYmHxB6a4e6x482ltv0TbFtp880VzDE4V7Zh1IpE1c9rbIa3PNyycbdwz9l4Endo0eeqzi8IIL2/BHhKd6ntoiewGKAwrJxLKfUrD+NO9p3s1tB/W6q7Ybd5qeJiJEdVVE3sfatm3byXrOZgdGzMBlnXdx37+J40bc2xzti3aBdhbjVvziSQTwyhFAHVSGytn87bz5LzasCUYBRl4f3Z1iCdeI0FI7RwiqgdecGoBDsGDBiRIORYg+fjWZiJlb2PNjbVsW7QS7ZLMDvLsoI6MbtDuPrpblbtpMRbsLbRl5srqd0LbZYHXqezedBGrTY2zOcthgl5ySdUbKBBGngHdKzJ+lwo5R7F5hbVyT02CkF80Epng9BYYApukdLfpWZ7Pai+fRYvszRfYu1bKWVS7ZzMoyklmEgZQNwjgdRwI6tVOV21hiFs5VYZSJJBEwLmgknT8JpGmh0G6kth7JtXLSObrK7KWIFxVA1gD+7J+89fECmvKHZ6Wipt3GcEhSWIMlldpU5V3ZCOMyN26n+s5fOF3jH5S7D3FPxT0D/AM2Iro1c57in4p6P/diK6NVBXn/ullU2kxugEZi0STKMAADppDBjAnf569AVwHunKnfJuenLmPE62yq5csbobPvirCSo+Jwwd2ZLyIpOize0Hot1nvb/AN9ft3B+23WMVhCXY2nQIfBBuICBA35o7a1GCu+MQ+a5Y/mVpkodmN45fb//AK1g7Mbxq+39y1jvff6/1rH8yg7Pv9f61j+ZUAdnHjeHtLn8LdJtgD4/1G6T96it/kd3jcUfp2PjrRsLd8ag/SU/uhqCf2Oq3L6lPweRZIA0eG1nX8obwfBpw4/GfN/EU22Yoa+vMHIAvTBLHMAelBjj0erdSzYqLt62RpckT1THuop13N2/sz/5rfupVvLmNIntqr4Xuf4oLnw167bW50iEIKk9Y6a0r8x9peU4n1f/ANa83W4LLPOcomN326fExjjEUsDWg0Ft+kwdDowj9c/dWhw4GvSYiTGbeZDD7x75qAbkTtHjisV6j/MrRuR2P44rF/Zb+ZXPuGp6odO94+mVgw9gQM2YECIzzMZIYkcYtr2anTWthhFiMzeDl8I9UT5/u7KrJ5JY7yrF+p/jrQ8lMb5XivXc+Knw/U9R3vD0rK+HlmHSClYDC4dCc8kDgfwjdY0XqFL8wNdW118I6ak6euqkeSmM8qxX2rnvrHzTxnlWK9pc99J4DP1LHGYelbfky9b71PhHTKUMeY5BM9bdZrTDs6kjL0ZGpedAAuk67gDr1n01b5pYzynE+1ej5p4zyjFe2uVPh+fXI77j6VtxplYyZ+zMB6Qeuo65h25sLkDMS5BzAc3mYlJ+tAyz15eNQPzSxnC/ivbXKx80cb4/Fe2f3VrHgMsY/dHv90y4zGeko3ui2i13DKPqsPvSonAYHnWCL/doY/OYbyesDT7hTjbuy7mHc84bj3CoVWcsxJYwFBPUOH5Y66lRa+ToLaRnHQntWecJ/SzGeqOqvQ0dP/HhGPk+LVz7ec5Fr2OWyMqESPCdty7xw3ngAB5hpAi35Q9Ic3bW6/jMQM0dZFsHIo3aNn8w3VBYnEZjxyjd29p7T926lktxh3uDws7IexQissecl58wrs5rLZ5aXE0z3rjcebW1aQeZLVrTzknzU1xXKZru4JeHFLtu3nH5t20tt/QZ99bxjMjNbBKhCV0JEkaFjG+d9ajEkwx1ZTBPFgQSJ64j1GoLNgtu8FnKd9tzP2DH3R6DWcdgQYvYfU8V4t+Ses9Xq1BFQ+2rOS+6gRGQkdTNbRn/AFy3rqT2BjN5J3QH14Ewr+vQ9pH1qqIm7bAKsngMDHZuMeidOyKxhNSfNUnt7DC1cdVjKwW8oEQuYslwDqAcOfNFRuAaGJgHsPGgkcFj7tpSlu4VRjmKyRqd+6jE4x7iqjMSqxA1gQSYE7hmJMADWnOG2fdurntYQukwGDMASNDGa6J16u2k8ZhrlnLz2G5sMYUsxgkaxIuwD5yOPbUNyeA2jdsjKlxlSSYDMN+/cdfVWdpbSuXlRXfMtuMojdC5R2kxp6B1Cl8Ns+9cXPbwmZZInMQDBgxmuidREik8bh7lnLz2GFvMYUsxgkbxmF0gGOBIpULu12RtR7HgMF0yiVnQkGOOmg4cK12vtJr2XO+bLr4IA+kR2/Tfq8LsFL4XZ964oe3hAymYIYgGDB8K6DvFJY/D3LOXnsMEDaAksQSN4lbhExw8/VSou+pc1TsvcU/FPR/7sRXRq5z3EvxP0f8AuxFdGrLQrgHdQtq20m5w5RMEyB+DyqQRO/pFxx3V3+vPnde//IN+b/E1YSVMxOCuZ25oB0nokMhJHblb+FHe7EeLPoRz+xa0mrLjNp4AqwXDBGyEAs1vRmMgmX00IAO8QImrLNK78jxPi39ld+CsfIsR4t/ZXfhrbm44RWco6qo1GAxH1CP0HH7RSd3DXxwUedkH7zA0pp2VnMOseuglcAkX0OHbSOnnKydekBG/SPTWMVhucxQtgwbjokncMxAk9e+m2yLoF1T5x+qa12vc/CEjs/ZRV4t8mMQggYu5EmJw4Og0J1unT31F8oHxmFa0oxLXDdzZQLaq0q2SMvS3ncZ17KqtrF4hgCPljz9JGfKfzegf2mm7XmYkuzM2o6RJYQSIaeIqFrptHFY/D6NjBmz5FGdFDAIjlgzQMozgefTqpzfxG0UvpZON1dS085EZQ5MrIYDoHpRG4GDIFDtKpDAmCAIOgUa65ydwjdHGlVa0VI50MZU5hZumIBEBvqkHq+itBfbNzaJYKMbLZVJAe4YLKHgxrIDJMgeGvWJb4/aG0rNvnDiHZRlBjndM3O66gDIDaIz7jmEVSbqBV8IsxOjDVSuWN8yG4EEbqwLhiJMdUmIoWuOyOUG0MQbmTE5ciZjmJ14QInU0q+3MeLqWhi1LOWB1KhclxrR8IDMcyOIWT0ZiKo+cjdWwAKyXKMG8Jt0RIgg5i8zoB20LXyztLaTXbtoYlJtgMekTIIBGiyVJBmGA7JGtGI2jtC2me5i7SLKrJLGSwDQsKc2msCdxqsY3Y5t4e3fN0AXDGaLmZucDMucRoItk+nXsi7raL0i2knUFZkgFCCZGWNdNZFC1lxvK/G27j2ziCSjFSRMSpIMTB3jqpv8APTG8b7VAM01rNUtJd+LuIxOG55s+W+ra8coQmevRY9FKbXuxZutOsW7Q7TdzMx9nauKfz6r7XSrqw+iyt/A1K7XuzZI/7lpv9O+P689QQIFO8FfgOhMLcA9DAgg9m6PNpxpvloK1USuytneFz+He8sQGD3FgjSMyqQd0Qd1JYrAulzO9rmEBlVYNoOEBgC27fGtN8JtG7a/u7jJ5id1I3rzOZZix7TUoZxN4u7O2pYyf2CfQBT7k+w+UW1JgXDzR/wDk6Kn0OUb9Go2neyv7+x/m2v31qib5QXc9nDniExC+iLJH35z6ahMFrPo/jT/bF8lLcaDm7h9LEAfsPrphgNx9FIJXXkrtWxbsKt1kkBhlZ1Ug5pB14R+0035cbSs3bSiyyH8KjEIymAtu6pJg6asPXSGw+Ti4iyLrPcElhCIpACzvJOphS24aeaa05SbCOEto6vdIdxbZWAUkFWYQV/N1BB8IVlUvyW2vh7eHVbjIGDNIZlBgsSN+u7iPrTvApny72pZu2ba2Sml1WORg2gS6JaN2rL6z6Etj8mxibYuPdu5iSOiFgAMVWS3Ex2dVN+UexvkltHS47LcYIwJUSCHZSCukdAiCDw6qdVWPkdtzDWsKqXWUOGacwtyBwHTIPb1a0y7oO17F+1aWwVJW6GbLk3Bb0TlJGmZRr76Z7G5NjEWluvculmJ0UKd3a0kmBNNeU3J/5MiOGdgz5CHCzqrsCCp/IIII4ihu6x3E/wAT/rxt+ujVznuJfif9eNv10aosCvPfdhP/ANwb80ftNehK8/8AdXM4vGRPRa0D6baH3USVU2Xs1GX5TiX5vCIwUkatceJCIPpN19Q16yvRdn8ucBZUWRgb6O0Hm1Us5tsnOZ2IefBJYgA6a9dUvbiF8PsdLVsXVe1eVUzMua8zFGaQwMq7A9RiNxqsW8CWSLau95ruUFV0IYLlCgdLOWLAgadIbzUmL5tRNLdyz2dalMTg4OHvHQCAMxMwNwDb+05WB1FVsPVr2PeTvVjIkWufRbYZgTmVLRJnKsac4fBB6WutVfBYzKigrMDrq4z0TPzTGE5WXbS2kC22FsZUDIDrFwEzvE59dQOjwBaXb8r76LJt2shhMwuc5BhgA7peYhjm3uZJHnqoY98wutERu82Vf4n79dBUfsyS0SD1zqCCQCDxgjhWmYWnae1Wv3uecKGIAOWY0GXiSd3bUbibsgmttnYoc0oaTpE9YpN10PVrFVD3Z392v9cTUdhruViwiQ5YSARIadQQQRpuIIp5hcQQijIx7Qya+tgab4csA4BjPmVgOosGynr1VTp2VA2usAQW6UHRetgASTHATHZFWbCNdRAQcGQQdHw9wpmUqAhuxOYgkyOjpE61D4B4ug7pV4GklyMwAP0dRE9hA3zS9vb1+AAxLkjfxEzlPZmM+gUUy2jtHnrhuZFtljDoo0n60ffSmfNqYmANAANBG4acNTxMk6mkcYo+UXQhJSYExIG+DEiVGmnVoachzlCncCWAjcWif3R6qITLRMRqCNQD4Qyzrx137wYIg0hYbpIQAzkwoPgqJgT5zqT205e4cpXgSGIjiswfUzeuktmSlxjMOqMUA4sDIjzeF+jQWjHYrEHDw16xctrlKWzYdVkK0828BsygkDNEyYqo27o0K8SZB4MJPmgjSOupbCbaulkUsSC0PwzqTEGOpZA7DUQLQDvkOZAzBSeIGg9MgffQPHaZOgnXQADr0A0A7K3+SXPFvoSPAbevhcOHHq40XbpIE6hVyjQeCJPDfvO+pi3tPE3FZlfDKtySQ2hPTa4CQLZiLjO413uZ6gFZxtkgwwK8DIIMHcdfRTyy3OWgJOaMh/OBBHrIj9KtNoYt77tcueG/hGAJK9Hhpw9NNMPdyMZkqdGHWOBH5QoMRWCKf4jD5tVMk66fS/KXr7R6euGkVQjloy0tkoyUCQFPNloc+YfR3fnsCF9I1b9CkrVgsdOG88B56f3LotKInMfBHEzvc9RMaDhA6iSkNNtXAXKruAC7uCz+1i3qrXAroaRa3p2mpfAKxi3aQu0TAYDQbz0iBx6+IoJDY+33w9sWwhIBYghiPC1MjKfN5q12/th8XbCMCuVg+pZpKhlAELp4Z9QrS/hr6KXewyqoljntmBxJCsTHo0rGBs3r0m1bDBTBJdFE74GYgnQ8Ousruc7J5QPh7fNqpYTMqWWdSwkFOBJpDbm02xNtUK5MjBhOYzAcACF0HTY60471YvxSe2tfFUbau3WYKqjMX5uCyyHGaQelp4LanQ5TE0N0nsjbz4e2LaqWyzDDOsyZ4pM8PRSG3drviUVSjAK+fidQrr9UQOmT6qV704z6ie0tfHTHGjEWSouDLmmIKMDESJUnUSND1ihu7F3ExGEYHeDBHEfhLx16t8+mujVz3uUIFbGIDOV7Y17OcGtdCqNA1wPunD+17Q/Ow/8A47Vd8rkndO5I4h8RcvWUa5bvqmbICWS5b0EqNSpAXUbjMxQlzDZe0rK2jhcajvhS/OI9uC+Hc6MQDo1s8V85GtS1/C7P5pAu005u2WcBLBW6c2UxrBLdERmbQ7oqJxmxr1rW6jWxMS6sonq1FNk2eWkqFaN5AmPPA0pSRlR5tbbSXbdvD4ZGt4a1MZvCctGZm62bjwG4TvMaqUt8ngwXQHqzU+w2w79xQ1u27qdzKjsDw0IWN+norUVDMzaMtuyOty2crqQQYB1G6QdD/wAngSKW2tj7uKbNeyTABKW0SQPzABr5p7akfmzivEXfZXPhrYcl8V4i77G58NNhDKkCl79mLaN1lh6j/wA1Jjkti/J7vsbvw0+Xk3iOYyNh7+ZXLACxd6SsACJy7wR99LWlTNsHh+330tbMEFeiVIIIJBBGoIO8GdZ66nxyXv8AkuI9ld91YbktiOGGxPsbnw0spB4VVzHM0cRrubfMnqE6cZ89afLSIKmCD4fNpmI4cYHq9XGafkpifJsV7C58FJjklivJcT7C58NEQlu0MuhAExlk5juOY6RHp3inBYnUkk6akkmAIHqAA9FTFvkfi/JcT7F/hpwvIzGeTYj2L+6livZiJgkSCNCRoRBGnAgkEdtIr0YaRoSBHhLoNdRGU5iB5juqztyLxnk2I9i1IPyLxvkuI9i9LEO+LgAhoadcttQx853DXqHVSFsZcpUgRDLlJlSCQJO8MInsBFTo5EY0/wDS4j2TUva5C47ya97P/moIAmZk6nee0/trazfyKFKkx1ER+2rIvIPHeT3fsD4qyeQOO8nu/ZHxVbWlbv4EquYPaYHUqrgsuYzEGJImNKj7luauJ5B47ya99ke+kW5CY/yS99ke+iKrYxBTQjMsz5j1iNx7R6qfLdtvxUntOVvSYKn0ialm5B7Q8jvepffWjcgNoH/or36nvoI75GOGf0BT9+YVhrCL4R+0wH6okn0GpEdz7aHkV71r8Vbr3Pcfv+Q3f1fiqCGuY9RpbGYjcSIRT1gfSPafTTYKSczGWPGrQnIHaHkV31p8dLLyEx/kVz9X4qoq1pJJ7AT6hUnydxa2cQty54AVlOhOpKHUDWOiam7XIbHQ/wDZLoJXKNF47yelSfzAx/k9z7I99LU925ynw13D3baeE9t1ByMCSy3FE9BVAlx1eDx0qO5HbdtYYMLsTmJAZCysCoHAGCCP61pT/wCnuO8nufZHvrJ7nuO8nufZ/wCamxumTyuwmWNJg9Lm3nUROlvr1/oRUMM4XEOxICrf50kMp6B+UQRB6R/CposkayBFZ2xsK5hSoxINkuCVDqRmAiY80j100s2FYwtxSfNVoteX5WYQgDQDSeg8mDJynm+jO7jVe5XbWs4hk5iQoZ2IggLmCQBIH1Tw00qGewgJBuKCDB31aMB3O8a4VhZbIYIMoJB1ES3HtqF26N3Lh/aNon8uz/4zXQ6rHIPk8+EtXDeIN68+d4MhQAFVQeMAanrJqz1GhRRRQUHu07KvYjZ4Wxbe663kfKgJaArqSANT4Q3VwReTWPH/AEWL6vxa98NeuaKJTyZb5G7RO7A4n02WH7QK9GdzTZ1zD7Mwtm8hS4itmUxILO7ax2EVZ6KtkQKKKKiiiiigKKKKAooooCiiigKKKKAooooCiiigKKKKAooooCiiigKKKKAooooCiiig5T3beSeLxjYW5hLXPC2LiuAyAjMUIPSIkdE7q5ee5xtXyO59u18depqKtpTy/he51tTMoODuRI3vaAjt6demNn2Slq2h3qir6gBTiiotCi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eg;base64,/9j/4AAQSkZJRgABAQAAAQABAAD/2wCEAAkGBxQTEhQUEhQWFBQVGBgXGBgYFRcdHBcYFxkWGBgdGB0cHCggGhwlHBcYITEhJSkrLi4uGB8zODMsNygtLisBCgoKDg0OGhAQGiwkHBwsLCwsLCwsLCwsLCwtLCwsLCwsLCwsLCwsLCwsMCwsLCwsLCwsKywsLCwsLCwsLCwsK//AABEIAJ8BPQMBIgACEQEDEQH/xAAcAAABBAMBAAAAAAAAAAAAAAAAAwQFBgECBwj/xABQEAACAQIDAwULBgsHBAEFAAABAhEAAwQSIQUxQQYTIlFhBxUyU1RxgZGT0dIUFkJSkqEjNGJygqKxssHT8CQzQ3OjwuFEY7PDgxclNeLj/8QAGgEBAQEBAQEBAAAAAAAAAAAAAAECAwUEBv/EAC4RAQACAQIDBgUEAwAAAAAAAAABEQIDIQQxQRIUM1FSoRVhcdHwIzKR8RMigf/aAAwDAQACEQMRAD8A7jRRRQFFFV7ldyus4FJc57rDoWlPSbtP1V/KPok6UE3isXbtLmuOttd0uwUT5zTIcocJ5Vh/bW/irz1yk29fxt3nL7THgoJCoOpR+07zUVlolvTnf7C+U2PbW/fWe/uG8ose1T315hK0ZaFvTw23hvKLPtU99bDbOH8fZ9qnvry/koyULej9o8tMDYYJcxNsMVzaS2kxvUEcN2+pNdq2DqL1rX/uL768uG3WebHUKFvUXfSx4617RffR31seOte0X315dyVkKKFvUPfWx4617RffR30seOte0X315fyUZB1ULeoe+dnx1v2i++jvnZ8db9ovvry7lHVRkHVQt6j75WfG2/tr76O+Nnxtv7a++vLuUdVGTsFC3qPvha8bb+2vvo74WvG2/tr768uZB1CjIOoULeo++Frxtv7a++sd8bXjbf2199eXMo6hWCg6hQt6k75WfG2/tr76x3zs+Nt/bX315byDqoyD+hQt6kO1LHjrXtF99ana+H8fa9onvry6UHVWMgoW9Q9+sN5RZ9qnvrB27hvKLHtU99eXstGXsoW9I7T5aYGwVFzEW5aSMhz+DEzlmN4id9O7HKTCOqsuJsQwBE3UBg66gmQew15iKUZKtFvUPf7C+U2PbW/fWp5RYTyrD+2t/FXmDLRlqUlvTvzkwfleH9vb+KpK1dDAMpDKRIIMgjrBG+vJ+WrhyD5cXcA2RpuYZj0knVD9a3Jgdq7j2HWrS29B0Uz2TtS1ibS3bDh0bcRwPEEbwRxB1p5UUUUUUBRRXP8AlvymvG+cHhbi2YUG9dIJK5hIRIBg5YM7+kIiKBbl1y/TC5rOHi5iNx4ra/O+s35Pr6jxjGYm5ddrl1i7sZZmMk/11bqs93kplJDYi2DvINu9OvXK1r82F8ptezu/DVRVIpZcG5XMEYr1gGKsw5ML5Ta9nd+Gs/NlYj5UkHSMl6I3REREcKCp5Kxk7KtvzXTym17K57qDyXt+VJ7G5VFRIoireOS9rjik9g9NU2TYZiqXi8b2GHGX0FnBPqoitZKMtW5eT9rxr+wT+bWe8Fnxz+wT+bQVDLRlq494rPjbnsU/mUnb2VZLsvOXOjGvNpqTqdM+nDjrQVIrQFq6947Hjbvsk+OjvJY8Zd9mnx0FLC0ZauneSz4y99hPire1sGyxAV7xJ4ZU1+/fQUiKUs4ZnJCKWI1MVe7nJVAwRjeDNMA80JjTfmga1k8jUPjphT/g7mkKd/Eg1Fpz9rZG8VjLXQDyPTrvCSRvsiWnUb9/Z2ULyMQnff4nwrPAkH91vsnqqlOf5aMtXrE8lrKZcz3xmUMP7oyDuOgpDvBh/GX/AFW/dQUsrWCtXXvDh/r3/wDT91bjYVj697/T91EUeKwRVwxWybClAGvHM2U62xAIOo6OutLHYdjxl/8A0/dQUmKwBV07w2fG4j12/hrX5vWONzEeu38NBTStYC1Z9o7Mw9oAs+JCEwWHNtl7csLI9NPF5N4YgMMVeIIkEWV1HtKCmRW9mwXYKokncBxq4nkzh/Kb/sU/mVj5sYfjiLx/+BP5lClQxGFa22VwVPUfPH8DSeWrqOTeGH+Pe9in8yj5uYbyi/7JP5lCkFyZ5R38Ddz2W0MZ7Z8G4O0cD1MNR91d55K8p7OOtZ7RhhGe2fCQ9vWOphofWK5F83cP4+/7JPjpXD7KS02exi79u4PBYW1HoMPqOsVFd0oqtcgduPisNN0g3rTm3cIEBiIIYDdqpG7jNWWoori21HIx+LYbxcJB7Vd49QA9Vdprz53ROcO0WXD5pcusK2XM63LrNOokhWXU1YFsxK2Swhly6gasIILECFWAhMEka9ImZ0oFvD5dWOcZtFLFScogAkTGbXedxExBrkt/ad227Jce6HUwwzMYPoNJjbbeNu/af31aS3SopSwik9IwIbd1hSV4fWAHprmPftvGXPtP76x36bxtz7T++lJbq2Kt2gxyMSuuWBJI4Zpy5ZHVPvXtWsNJDMygBddSCxDFgOhMDojWJ14VyTv0fG3PtP76wdsnxlz1vSlt0fbSjpLYYkRoTvjKC33yPTx31TxtW5aJRI0O7KCZ3fwqU5M4lrV5rV8tmuoMgLFuLcZMbj6qitp4f+8ceNCehs/w0SSp2/f+sg9AoG3r/wBdPV/xUHgcDziC47uMzMAFCwAptgkk/nz5lJqRtcn0LKOeuGWC6ZZ1JExG4Ea9R031xy18I5ukaOcnY27f+vb+z/xWo2zeGoZMx3mN+4DSNN1PPmKPH3PUnupA8j0Bjnru8KdLemYkDh2T5jNco43RnlPtLr3XVad/r/10+yPdWTty/wDXT7I91OMNyKV1Dc9dEzpFvrj6tLfMVfHXfVb+GpPH6MbX7SscHqz/AGYd/L/jF+yPdR38v8LgH6I91P8A5iJ467/p/DWfmGnjr36nwVPiGh5+0r3LV8vcw7/4mZ56T1wJ9cTWfnFit3PHq/rSnvzETx171p8FY+YieOv/AGk+CnxDR85/he5avl7mnzkxXlDcfv38ONY+ceK38+Z6+PHs7T6zTXDcnVZ1Wb4zM6+Gsrk5zUjmhAOQRr9IVJHkSg/xr32k+CtZ8ZpYzUs48Jq5bwZPygxJ/wAWfOoP+2kW2/ifGj7K/DUbyn2Y2HuW1S47C4PpESDIG8AaajhTfauAazeS0t5nz5YYqVgs2XUZjuPbX0YZxnjGUcpfPnhOGU4zzhKnlFiPGr6l+Gj5x4jxi+pfdTs8h74MHFJvbVQ50Xq62OhC7yMx+jrXuUGBuYW4qG6bma2lzMsgdKdFMnMBG+ts0lG5Q3z4TqY1U9EZWBGvg66SI7aPnHifGr6k+Gm2x9jPiLWdcSFf8JFsySwt5Boc28m4ABFQbYi4CQWYEGCJOhGhFBZxyixHjl9S/DWx5Q4jxwJ8y/DUfye2Y+L0GJ5ts6oFIYzmS44Mg7otOOzTrqFvXXBILEwSN8iRpp1+egs93bV64pVnJB3jKv8AAfsq0cnZVcjbhqvm4j0H96qbgbWa0zcQVj9IMf8AaKsHKP8AurPnJ9YHuoQlbF1roLc/zQLMFVbSNCqxUFmY6kxOgETFKXRdtNZLXOdt3Wy9K0qEAyFZSp1GYQQRxqtbJ25esLlRlyzOpWdZ4MN2sab+qktsbWe7bCsVOpOhkmXLmY0HSPqqbrcLJhne6oufKDbzSQi2bZyrJCyWMkxBO7fSuIW7YezzlznLd3MJKIrKQhuAgoYIIGoMESvXVc2FygvWUCqyBVMiSoO4D6Q6gN31a027tRryWlPNgWzoLZJ3AjXUqD0iTGpJpN3BFUsOBuNctJcN8oXUPlW3bhQRIEtJMA7/ANlLX0uWbttXfOl0GCVQEMJO9DBBysIMEFarmx9u3rNtUVkCoCFJKAwQFMyOIC8fojqpPbm02vC2HNuE0At6wAGiTuHhtoNN0RU3uPI2p2LuUnTEjhmU+troP7Kv9c77jH4r+iv/AJcRXRKSorz13Q7rptFuZDFi1wiAxIuZ7gbJGoOTJIXsr0LXnvukYprO0WNsgkF3BOuR3d1aI61VdDO+eNWElTcRjFzNzqIXnpZ+czT29MH11uuPt8VT7d7+ZWbt63cYtct9NjJIuFZPmMigix9Q/btfya0y274Wfqj2t34q1O0LP1f9W78VE4f6rfbs/wAmibH1T9u1/KpQ1+X2/qr9u9/MrD4y0TMW58xP7xNblrH1f17f8uk7nMncqjzuf4ECoLVyYu/hit8Q5Qc3mTpfS8EkSNx++kcck2L56sRb+83hSnJvEq96buXOqgW5LTEtuzMSY19ZpS8Jw+L7L9o/rP76NE+Qgc4XoeMudX5Ebz1TVuwiPHS/h90cN1Vruan+yn/Nf9i1cVr8/wATl+plHzeto/sx+hpjr3NWrlyJyKzR15QTHprGDxGdrq5Y5twkzvlEc8NILx6KNtXcto6BszW0giQecuImvoafRSr4EEuQzrnicrRrpqNN5AAnqrjEY9nf85OtzbXB3s+cgRldk378hgns1keis4m9kNsRPOPk83RdyfUhrTYWtlTABYu2nGXYgnrYjUniSTW+Lcc9ZQgGRdaSJjIoXQ8J5yPMTUnGO3MeVrEzUSYYa7cuWlvi4ERkFzLzYJC5Z8Inq13aTQS+IlNLcJbZtM2twMSvAjLA1G+aU2vg+bw1zIX6CsVXM2XdCowG+3uGXdE0/bBLJILKSuU5WKjqBgfSAEA8K3MxG8f82IvkxhrBVQGbMRxgDzaDdUfeW7bys13nAXRMuRFnO6rMgToCT6KebIclGBJOW5cVc0k5Udk1J1OqnWsbSuEPYUAHPdgyJgLbuPI6jKjXtrMbZTDV7FzbqLw20Ea1buMVTnBmAJ4Hd90VJ425lR2GuVWb1AmorCSquwyg27dtW6MKCiBzAEACLh0phjExuuWUxKnd0Ff7Rheo/GlVzalwvctZyWklTJ4c/cWPVpVg5d2gt7BKNyqF9TWxVa2m8FDAP96Nf8279+uh4GDXu8J4OP51ePxPi5OlHYeAGnyJT5g5HrOIE+qqby32bZt37Qs2xaW5bBKifCzus9JmgwBxjSlG5S2go5u7jU01VuYePzWgE+moPbG0hduBlzkBQv4YqzE6ydAABqYUbt9fQ4OmPsTAqYOCUx1Zz95vgn1VTu6BgLNlrRsWxaD22JUZt6toYLNBg8DGlYXlLbCKFu41GgSCbDrPHKWAb1zURtbaYuurLzjZVynnmDFjLEmAAqrqBlHVM60HRzsTAjQ4NTGkjOZ9Jvgk+iqdy/wNm01k2LQtB1eQC2sFYJBdoOp3GtrHKS0LSgXMargAGGsOkjfBZQw9M1C7c2kt5lK86cqwzXXVmYyToFACCCBA3xNBM7NX+y3D+Vb/AHblS232/BWvP/tphs4f2Fz/ANxP3Hp7ts/grXnH7tVG+w9mJctBicKCWIPPLaLE797oSFjQax0a15RbMtJhrV1Bbzs2ptpaWNV6MIoJ0bUNxXTtisNhHYZrawCd/PW0mND0WbsiY4UnjbTqAXXQmM3OI8HWPAY5ZE7xwNSY3hb2TOxdmK9lGjDSd/OJaZ50JkshMa6awI4RRyt2ZatW8O9tVUuVnKiLOa2zN0URejIEElvBMEa1D4HB3CuZBCkn/GtJOupyueudYE1rjrTrlzqACSM3OK+u+CVJCkgHgJg9tSYm4Oib2Rs1GsWmIwpLATnS0XkqSSxZC0T5943AaHLDZNuxzJtBQWiSqquYFbhJhUURKqQdd51NReBwdwoGReidR+HtLPblYmJ8wpPHoylc6AAzDZ1eTxBKkgHSYgTHGlTcTZeztXcY/Ff0R/5cRXRK513FvxT9H/3Yiui0UV5+7o+JNjaJYdKGe4v5JdijDtEIPWa9A15+7o14WdpMWAaGe4BlBBzHJDSdYyyN3heuwkqfiUtXna44uBmMmGSJ82QVj5Jh/wDuD9AfzBSeLtW7js+d0zGYFoQPN+GrYbPsn/F9aP8AwJrTLb5HY67nsx/NrIwVjrf2Y/m1qdmW/Gr9m58NY72W/Gr9m57qDf5HY/L9QH+40k+BtHcr/bX4J++s97LX158yN/FhSb7MtH6bR1c2v7ecNBadg3BevZ31e2oynMOs8AB9Y+ulZ/BYsflqfUx99NNi5bt4OwhrS6ZQADqRrqT9Oli3QxQ6zP61RTnuZ/irf5r/ALqVcWJg5RJgwOsxp99U3uaH+zP/AJz/ALqVclNfnuJ8XL6vX0fDj6EHuXZ0RT+l2D/dPoilXa5rAXd6zDdo0nKPSaaYnFKlzhICkzOoK3iI4DwD/UUmNpDMpMSCR9L6TogjgPC7fRXPszMcm7iOp8FYXCVRYbLLTqQAd/mnTz06moa3tQHIxgkqBIDCS/yY6dQm6NDPDXfWBtXTNInJvg78pad+7s7N9J08pXtRBVdl20uZ7Vi0GGoYIM2shuIO7jxzR1ms43ZyXWDXLFm42VQSyKxG+RJO4H9p37qb4jaoVnIgHKQOiTBT5UZOuo/AnTTz6iFUxq52YaEnLME7mKnjH0eyrWcb/dbxP8JbgAsqq+UKco3KpbIJ6gCdO00vmqCXHoS0AfhCoPRO5jhwQelvPP7+E8Y1dbMCOpdREgQdQQHto8bz9bf7qxlhMby3GV7QkTTS/hUZgzIpYRBKgkRqINJG4LSFspBLKgUneS+RNRMSWB7J89IttM6KE/CHPKl4EW8gc5oMwXUeukY5c8Sco6qT3TTF7DHqDH1MhqobUcG4QDIExrO8kt+sTVo7pN8OcM4kBrbMJ3w2Q/xqq4TCZ5JOVB4TfwHbXvcHH6OP51eRxXiz+dCFu2WMKCT1AVIjYjgTdZbQ7TJ+6pXZOEa4ItfgbX14DPc/NBI9ZIGtWnB7Hw9oZjatkxBu32Ltx1XPFtfNkPn0r6XzqENn2fKF+7+JrB2SD/d3kf0x9+6un9+1Ay89ZjqGHtkfqWctMsYmHxB6a4e6x482ltv0TbFtp880VzDE4V7Zh1IpE1c9rbIa3PNyycbdwz9l4Endo0eeqzi8IIL2/BHhKd6ntoiewGKAwrJxLKfUrD+NO9p3s1tB/W6q7Ybd5qeJiJEdVVE3sfatm3byXrOZgdGzMBlnXdx37+J40bc2xzti3aBdhbjVvziSQTwyhFAHVSGytn87bz5LzasCUYBRl4f3Z1iCdeI0FI7RwiqgdecGoBDsGDBiRIORYg+fjWZiJlb2PNjbVsW7QS7ZLMDvLsoI6MbtDuPrpblbtpMRbsLbRl5srqd0LbZYHXqezedBGrTY2zOcthgl5ySdUbKBBGngHdKzJ+lwo5R7F5hbVyT02CkF80Epng9BYYApukdLfpWZ7Pai+fRYvszRfYu1bKWVS7ZzMoyklmEgZQNwjgdRwI6tVOV21hiFs5VYZSJJBEwLmgknT8JpGmh0G6kth7JtXLSObrK7KWIFxVA1gD+7J+89fECmvKHZ6Wipt3GcEhSWIMlldpU5V3ZCOMyN26n+s5fOF3jH5S7D3FPxT0D/AM2Iro1c57in4p6P/diK6NVBXn/ullU2kxugEZi0STKMAADppDBjAnf569AVwHunKnfJuenLmPE62yq5csbobPvirCSo+Jwwd2ZLyIpOize0Hot1nvb/AN9ft3B+23WMVhCXY2nQIfBBuICBA35o7a1GCu+MQ+a5Y/mVpkodmN45fb//AK1g7Mbxq+39y1jvff6/1rH8yg7Pv9f61j+ZUAdnHjeHtLn8LdJtgD4/1G6T96it/kd3jcUfp2PjrRsLd8ag/SU/uhqCf2Oq3L6lPweRZIA0eG1nX8obwfBpw4/GfN/EU22Yoa+vMHIAvTBLHMAelBjj0erdSzYqLt62RpckT1THuop13N2/sz/5rfupVvLmNIntqr4Xuf4oLnw167bW50iEIKk9Y6a0r8x9peU4n1f/ANa83W4LLPOcomN326fExjjEUsDWg0Ft+kwdDowj9c/dWhw4GvSYiTGbeZDD7x75qAbkTtHjisV6j/MrRuR2P44rF/Zb+ZXPuGp6odO94+mVgw9gQM2YECIzzMZIYkcYtr2anTWthhFiMzeDl8I9UT5/u7KrJ5JY7yrF+p/jrQ8lMb5XivXc+Knw/U9R3vD0rK+HlmHSClYDC4dCc8kDgfwjdY0XqFL8wNdW118I6ak6euqkeSmM8qxX2rnvrHzTxnlWK9pc99J4DP1LHGYelbfky9b71PhHTKUMeY5BM9bdZrTDs6kjL0ZGpedAAuk67gDr1n01b5pYzynE+1ej5p4zyjFe2uVPh+fXI77j6VtxplYyZ+zMB6Qeuo65h25sLkDMS5BzAc3mYlJ+tAyz15eNQPzSxnC/ivbXKx80cb4/Fe2f3VrHgMsY/dHv90y4zGeko3ui2i13DKPqsPvSonAYHnWCL/doY/OYbyesDT7hTjbuy7mHc84bj3CoVWcsxJYwFBPUOH5Y66lRa+ToLaRnHQntWecJ/SzGeqOqvQ0dP/HhGPk+LVz7ec5Fr2OWyMqESPCdty7xw3ngAB5hpAi35Q9Ic3bW6/jMQM0dZFsHIo3aNn8w3VBYnEZjxyjd29p7T926lktxh3uDws7IexQissecl58wrs5rLZ5aXE0z3rjcebW1aQeZLVrTzknzU1xXKZru4JeHFLtu3nH5t20tt/QZ99bxjMjNbBKhCV0JEkaFjG+d9ajEkwx1ZTBPFgQSJ64j1GoLNgtu8FnKd9tzP2DH3R6DWcdgQYvYfU8V4t+Ses9Xq1BFQ+2rOS+6gRGQkdTNbRn/AFy3rqT2BjN5J3QH14Ewr+vQ9pH1qqIm7bAKsngMDHZuMeidOyKxhNSfNUnt7DC1cdVjKwW8oEQuYslwDqAcOfNFRuAaGJgHsPGgkcFj7tpSlu4VRjmKyRqd+6jE4x7iqjMSqxA1gQSYE7hmJMADWnOG2fdurntYQukwGDMASNDGa6J16u2k8ZhrlnLz2G5sMYUsxgkaxIuwD5yOPbUNyeA2jdsjKlxlSSYDMN+/cdfVWdpbSuXlRXfMtuMojdC5R2kxp6B1Cl8Ns+9cXPbwmZZInMQDBgxmuidREik8bh7lnLz2GFvMYUsxgkbxmF0gGOBIpULu12RtR7HgMF0yiVnQkGOOmg4cK12vtJr2XO+bLr4IA+kR2/Tfq8LsFL4XZ964oe3hAymYIYgGDB8K6DvFJY/D3LOXnsMEDaAksQSN4lbhExw8/VSou+pc1TsvcU/FPR/7sRXRq5z3EvxP0f8AuxFdGrLQrgHdQtq20m5w5RMEyB+DyqQRO/pFxx3V3+vPnde//IN+b/E1YSVMxOCuZ25oB0nokMhJHblb+FHe7EeLPoRz+xa0mrLjNp4AqwXDBGyEAs1vRmMgmX00IAO8QImrLNK78jxPi39ld+CsfIsR4t/ZXfhrbm44RWco6qo1GAxH1CP0HH7RSd3DXxwUedkH7zA0pp2VnMOseuglcAkX0OHbSOnnKydekBG/SPTWMVhucxQtgwbjokncMxAk9e+m2yLoF1T5x+qa12vc/CEjs/ZRV4t8mMQggYu5EmJw4Og0J1unT31F8oHxmFa0oxLXDdzZQLaq0q2SMvS3ncZ17KqtrF4hgCPljz9JGfKfzegf2mm7XmYkuzM2o6RJYQSIaeIqFrptHFY/D6NjBmz5FGdFDAIjlgzQMozgefTqpzfxG0UvpZON1dS085EZQ5MrIYDoHpRG4GDIFDtKpDAmCAIOgUa65ydwjdHGlVa0VI50MZU5hZumIBEBvqkHq+itBfbNzaJYKMbLZVJAe4YLKHgxrIDJMgeGvWJb4/aG0rNvnDiHZRlBjndM3O66gDIDaIz7jmEVSbqBV8IsxOjDVSuWN8yG4EEbqwLhiJMdUmIoWuOyOUG0MQbmTE5ciZjmJ14QInU0q+3MeLqWhi1LOWB1KhclxrR8IDMcyOIWT0ZiKo+cjdWwAKyXKMG8Jt0RIgg5i8zoB20LXyztLaTXbtoYlJtgMekTIIBGiyVJBmGA7JGtGI2jtC2me5i7SLKrJLGSwDQsKc2msCdxqsY3Y5t4e3fN0AXDGaLmZucDMucRoItk+nXsi7raL0i2knUFZkgFCCZGWNdNZFC1lxvK/G27j2ziCSjFSRMSpIMTB3jqpv8APTG8b7VAM01rNUtJd+LuIxOG55s+W+ra8coQmevRY9FKbXuxZutOsW7Q7TdzMx9nauKfz6r7XSrqw+iyt/A1K7XuzZI/7lpv9O+P689QQIFO8FfgOhMLcA9DAgg9m6PNpxpvloK1USuytneFz+He8sQGD3FgjSMyqQd0Qd1JYrAulzO9rmEBlVYNoOEBgC27fGtN8JtG7a/u7jJ5id1I3rzOZZix7TUoZxN4u7O2pYyf2CfQBT7k+w+UW1JgXDzR/wDk6Kn0OUb9Go2neyv7+x/m2v31qib5QXc9nDniExC+iLJH35z6ahMFrPo/jT/bF8lLcaDm7h9LEAfsPrphgNx9FIJXXkrtWxbsKt1kkBhlZ1Ug5pB14R+0035cbSs3bSiyyH8KjEIymAtu6pJg6asPXSGw+Ti4iyLrPcElhCIpACzvJOphS24aeaa05SbCOEto6vdIdxbZWAUkFWYQV/N1BB8IVlUvyW2vh7eHVbjIGDNIZlBgsSN+u7iPrTvApny72pZu2ba2Sml1WORg2gS6JaN2rL6z6Etj8mxibYuPdu5iSOiFgAMVWS3Ex2dVN+UexvkltHS47LcYIwJUSCHZSCukdAiCDw6qdVWPkdtzDWsKqXWUOGacwtyBwHTIPb1a0y7oO17F+1aWwVJW6GbLk3Bb0TlJGmZRr76Z7G5NjEWluvculmJ0UKd3a0kmBNNeU3J/5MiOGdgz5CHCzqrsCCp/IIII4ihu6x3E/wAT/rxt+ujVznuJfif9eNv10aosCvPfdhP/ANwb80ftNehK8/8AdXM4vGRPRa0D6baH3USVU2Xs1GX5TiX5vCIwUkatceJCIPpN19Q16yvRdn8ucBZUWRgb6O0Hm1Us5tsnOZ2IefBJYgA6a9dUvbiF8PsdLVsXVe1eVUzMua8zFGaQwMq7A9RiNxqsW8CWSLau95ruUFV0IYLlCgdLOWLAgadIbzUmL5tRNLdyz2dalMTg4OHvHQCAMxMwNwDb+05WB1FVsPVr2PeTvVjIkWufRbYZgTmVLRJnKsac4fBB6WutVfBYzKigrMDrq4z0TPzTGE5WXbS2kC22FsZUDIDrFwEzvE59dQOjwBaXb8r76LJt2shhMwuc5BhgA7peYhjm3uZJHnqoY98wutERu82Vf4n79dBUfsyS0SD1zqCCQCDxgjhWmYWnae1Wv3uecKGIAOWY0GXiSd3bUbibsgmttnYoc0oaTpE9YpN10PVrFVD3Z392v9cTUdhruViwiQ5YSARIadQQQRpuIIp5hcQQijIx7Qya+tgab4csA4BjPmVgOosGynr1VTp2VA2usAQW6UHRetgASTHATHZFWbCNdRAQcGQQdHw9wpmUqAhuxOYgkyOjpE61D4B4ug7pV4GklyMwAP0dRE9hA3zS9vb1+AAxLkjfxEzlPZmM+gUUy2jtHnrhuZFtljDoo0n60ffSmfNqYmANAANBG4acNTxMk6mkcYo+UXQhJSYExIG+DEiVGmnVoachzlCncCWAjcWif3R6qITLRMRqCNQD4Qyzrx137wYIg0hYbpIQAzkwoPgqJgT5zqT205e4cpXgSGIjiswfUzeuktmSlxjMOqMUA4sDIjzeF+jQWjHYrEHDw16xctrlKWzYdVkK0828BsygkDNEyYqo27o0K8SZB4MJPmgjSOupbCbaulkUsSC0PwzqTEGOpZA7DUQLQDvkOZAzBSeIGg9MgffQPHaZOgnXQADr0A0A7K3+SXPFvoSPAbevhcOHHq40XbpIE6hVyjQeCJPDfvO+pi3tPE3FZlfDKtySQ2hPTa4CQLZiLjO413uZ6gFZxtkgwwK8DIIMHcdfRTyy3OWgJOaMh/OBBHrIj9KtNoYt77tcueG/hGAJK9Hhpw9NNMPdyMZkqdGHWOBH5QoMRWCKf4jD5tVMk66fS/KXr7R6euGkVQjloy0tkoyUCQFPNloc+YfR3fnsCF9I1b9CkrVgsdOG88B56f3LotKInMfBHEzvc9RMaDhA6iSkNNtXAXKruAC7uCz+1i3qrXAroaRa3p2mpfAKxi3aQu0TAYDQbz0iBx6+IoJDY+33w9sWwhIBYghiPC1MjKfN5q12/th8XbCMCuVg+pZpKhlAELp4Z9QrS/hr6KXewyqoljntmBxJCsTHo0rGBs3r0m1bDBTBJdFE74GYgnQ8Ousruc7J5QPh7fNqpYTMqWWdSwkFOBJpDbm02xNtUK5MjBhOYzAcACF0HTY60471YvxSe2tfFUbau3WYKqjMX5uCyyHGaQelp4LanQ5TE0N0nsjbz4e2LaqWyzDDOsyZ4pM8PRSG3drviUVSjAK+fidQrr9UQOmT6qV704z6ie0tfHTHGjEWSouDLmmIKMDESJUnUSND1ihu7F3ExGEYHeDBHEfhLx16t8+mujVz3uUIFbGIDOV7Y17OcGtdCqNA1wPunD+17Q/Ow/8A47Vd8rkndO5I4h8RcvWUa5bvqmbICWS5b0EqNSpAXUbjMxQlzDZe0rK2jhcajvhS/OI9uC+Hc6MQDo1s8V85GtS1/C7P5pAu005u2WcBLBW6c2UxrBLdERmbQ7oqJxmxr1rW6jWxMS6sonq1FNk2eWkqFaN5AmPPA0pSRlR5tbbSXbdvD4ZGt4a1MZvCctGZm62bjwG4TvMaqUt8ngwXQHqzU+w2w79xQ1u27qdzKjsDw0IWN+norUVDMzaMtuyOty2crqQQYB1G6QdD/wAngSKW2tj7uKbNeyTABKW0SQPzABr5p7akfmzivEXfZXPhrYcl8V4i77G58NNhDKkCl79mLaN1lh6j/wA1Jjkti/J7vsbvw0+Xk3iOYyNh7+ZXLACxd6SsACJy7wR99LWlTNsHh+330tbMEFeiVIIIJBBGoIO8GdZ66nxyXv8AkuI9ld91YbktiOGGxPsbnw0spB4VVzHM0cRrubfMnqE6cZ89afLSIKmCD4fNpmI4cYHq9XGafkpifJsV7C58FJjklivJcT7C58NEQlu0MuhAExlk5juOY6RHp3inBYnUkk6akkmAIHqAA9FTFvkfi/JcT7F/hpwvIzGeTYj2L+6livZiJgkSCNCRoRBGnAgkEdtIr0YaRoSBHhLoNdRGU5iB5juqztyLxnk2I9i1IPyLxvkuI9i9LEO+LgAhoadcttQx853DXqHVSFsZcpUgRDLlJlSCQJO8MInsBFTo5EY0/wDS4j2TUva5C47ya97P/moIAmZk6nee0/trazfyKFKkx1ER+2rIvIPHeT3fsD4qyeQOO8nu/ZHxVbWlbv4EquYPaYHUqrgsuYzEGJImNKj7luauJ5B47ya99ke+kW5CY/yS99ke+iKrYxBTQjMsz5j1iNx7R6qfLdtvxUntOVvSYKn0ialm5B7Q8jvepffWjcgNoH/or36nvoI75GOGf0BT9+YVhrCL4R+0wH6okn0GpEdz7aHkV71r8Vbr3Pcfv+Q3f1fiqCGuY9RpbGYjcSIRT1gfSPafTTYKSczGWPGrQnIHaHkV31p8dLLyEx/kVz9X4qoq1pJJ7AT6hUnydxa2cQty54AVlOhOpKHUDWOiam7XIbHQ/wDZLoJXKNF47yelSfzAx/k9z7I99LU925ynw13D3baeE9t1ByMCSy3FE9BVAlx1eDx0qO5HbdtYYMLsTmJAZCysCoHAGCCP61pT/wCnuO8nufZHvrJ7nuO8nufZ/wCamxumTyuwmWNJg9Lm3nUROlvr1/oRUMM4XEOxICrf50kMp6B+UQRB6R/CposkayBFZ2xsK5hSoxINkuCVDqRmAiY80j100s2FYwtxSfNVoteX5WYQgDQDSeg8mDJynm+jO7jVe5XbWs4hk5iQoZ2IggLmCQBIH1Tw00qGewgJBuKCDB31aMB3O8a4VhZbIYIMoJB1ES3HtqF26N3Lh/aNon8uz/4zXQ6rHIPk8+EtXDeIN68+d4MhQAFVQeMAanrJqz1GhRRRQUHu07KvYjZ4Wxbe663kfKgJaArqSANT4Q3VwReTWPH/AEWL6vxa98NeuaKJTyZb5G7RO7A4n02WH7QK9GdzTZ1zD7Mwtm8hS4itmUxILO7ax2EVZ6KtkQKKKKiiiiigKKKKAooooCiiigKKKKAooooCiiigKKKKAooooCiiigKKKKAooooCiiig5T3beSeLxjYW5hLXPC2LiuAyAjMUIPSIkdE7q5ee5xtXyO59u18depqKtpTy/he51tTMoODuRI3vaAjt6demNn2Slq2h3qir6gBTiiotCi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universal-radio.com/catalog/hamhf/0718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643" y="3072246"/>
            <a:ext cx="2362200" cy="1186568"/>
          </a:xfrm>
          <a:prstGeom prst="rect">
            <a:avLst/>
          </a:prstGeom>
          <a:noFill/>
        </p:spPr>
      </p:pic>
      <p:pic>
        <p:nvPicPr>
          <p:cNvPr id="1034" name="Picture 10" descr="TS-590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6569" y="1986091"/>
            <a:ext cx="2781300" cy="1714500"/>
          </a:xfrm>
          <a:prstGeom prst="rect">
            <a:avLst/>
          </a:prstGeom>
          <a:noFill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201233"/>
            <a:ext cx="2419350" cy="89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http://www.elecraft.com/K3/k3_big_v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802295"/>
            <a:ext cx="2667000" cy="117928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90600" y="990600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Good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95700" y="990600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Better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2800" y="990600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Best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4419600"/>
            <a:ext cx="8001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Standard features common to all radios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Frequency bands, Modes, Power 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690" y="1367135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$650-$1,000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1371" y="1367135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$1,000-$2,000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30657" y="1367135"/>
            <a:ext cx="270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$2,000-$4,000++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" y="5257800"/>
            <a:ext cx="8001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So, what is the difference ???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Performance - Quality - User features</a:t>
            </a:r>
          </a:p>
        </p:txBody>
      </p:sp>
      <p:pic>
        <p:nvPicPr>
          <p:cNvPr id="23" name="Picture 4" descr="http://www.icomamerica.com/Images/Products/838.gallery-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6" b="27273"/>
          <a:stretch/>
        </p:blipFill>
        <p:spPr bwMode="auto">
          <a:xfrm>
            <a:off x="413987" y="1949170"/>
            <a:ext cx="2214914" cy="9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8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 Portable / Mobile Radios</a:t>
            </a:r>
            <a:br>
              <a:rPr lang="en-US" dirty="0"/>
            </a:br>
            <a:r>
              <a:rPr lang="en-US" dirty="0"/>
              <a:t>Good Universal Rig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71920"/>
            <a:ext cx="8153400" cy="2967038"/>
          </a:xfrm>
        </p:spPr>
        <p:txBody>
          <a:bodyPr/>
          <a:lstStyle/>
          <a:p>
            <a:r>
              <a:rPr lang="en-US" dirty="0"/>
              <a:t>Same standard features as “base” radios</a:t>
            </a:r>
          </a:p>
          <a:p>
            <a:r>
              <a:rPr lang="en-US" dirty="0"/>
              <a:t>Some w/ VHF &amp; UHF</a:t>
            </a:r>
          </a:p>
          <a:p>
            <a:r>
              <a:rPr lang="en-US" dirty="0"/>
              <a:t>Typically good / not great performance</a:t>
            </a:r>
          </a:p>
          <a:p>
            <a:r>
              <a:rPr lang="en-US" dirty="0"/>
              <a:t>Much smaller</a:t>
            </a:r>
          </a:p>
          <a:p>
            <a:r>
              <a:rPr lang="en-US" dirty="0"/>
              <a:t>Designed for mobile… good for portable</a:t>
            </a:r>
          </a:p>
          <a:p>
            <a:r>
              <a:rPr lang="en-US" dirty="0"/>
              <a:t>Easy to haul around</a:t>
            </a:r>
          </a:p>
          <a:p>
            <a:r>
              <a:rPr lang="en-US" dirty="0"/>
              <a:t>Can have a cramped user interface</a:t>
            </a:r>
          </a:p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707" y="1149566"/>
            <a:ext cx="2328044" cy="1746034"/>
          </a:xfrm>
          <a:prstGeom prst="rect">
            <a:avLst/>
          </a:prstGeom>
          <a:noFill/>
        </p:spPr>
      </p:pic>
      <p:sp>
        <p:nvSpPr>
          <p:cNvPr id="49154" name="AutoShape 2" descr="data:image/jpeg;base64,/9j/4AAQSkZJRgABAQAAAQABAAD/2wCEAAkGBxQTEhUUExQWFRQVGBgYFRYYGBsYGBwXGBgYGBwWFxoeHSghHxolHBgYIjEhJSkrLi4uGB8zODMsNygtLisBCgoKDg0OFxAQGywcHBwsLSwsLCwsLCwsLCwsLCwsLCwsLCwtLCwsLCwsLCwsLCwsLCwsLCwsLCwtLCwsLCwsLP/AABEIAJ4BPgMBIgACEQEDEQH/xAAcAAABBAMBAAAAAAAAAAAAAAAAAgQFBgEDCAf/xABNEAABAwEEBgUIBQoEBAcAAAABAAIRAwQSITEFBkFRYZETInGBoQcWMlJTscHRFBUjktMzQmJjcoKTouHwQ1Sy0iRzw/EXNESDs8Lj/8QAGQEBAQEBAQEAAAAAAAAAAAAAAAECAwUE/8QALREBAAICAAMGBQQDAAAAAAAAAAERAhIDITEEFFFSobETIkFhcRUjwdEFMjP/2gAMAwEAAhEDEQA/APcUIQgEIQgEIQgEIQgEIQgEIQgEIQgFXNJa82Gg8sfXaXtwLWgug7iQInhKca6W3obFWfeumA0HKL7g3PZmubbeAyoQciqj3S2eVWwMHVNWo71WM/8AsSG+KhLX5YwPQsjomJfUDY7YaVQ9C6DFYS2s1gG8qXGq4GdppeCuqWmz5X68kfQ2SMQOlIkcDdTqzeWMYdJY3gO2tqB2O4hzWwq0/QbR/wCoonv/AKplU0YPa0+f9VdDZ6jozyo2Crg576LsiKrIx/abeHirNZNNWerHR16Tpyh4nlMrnq0WBvtGHu/qmTbKW+jUI4AYcpU1XZ1Chc26P05aqH5Ou5o3SQOSsdi8qFrYBeLKhHrARHdBUot7eheZ6N8rlIwK9FzeLDe8D81ZbH5QNH1DdFoa0xPXBaIiT1iIkbpUVZ0JtY9IUqrQ6lUZUacixwcD2EFOUAhCEAhVXWLX2y2RxY4l7mmHXYugjMFxOfZMbVBN8rdB3oUw7/3AMfuq0PR0Lym1+VOscKdKkz9ouf7rqg7drxa6mJtDmjcwBg7iBPHM9+SUlvckLn1mtFoBn6VXzxmq88JIvQQJEjcZCltH+Ua10pvPbVAxIqNkgAw6HNgyOM4JRb2xCgdVtaaVsaQ0htZvp0iZI/Sb6zTIx44wVPKKEIQgEIQgEIQgEIQgEIQgEIQgEIQgEIQgp3lZY46NqXfWpkjeA4GN2YGfFc/1aVQ9F0gxc4ZxxJw2bF0zrfowWix1qZMS2QeLetjwMQeBK5u0hUDajWOd+TIAEmAJmd6sJJ4LM6rVqvbVZSAdcF4OMluGAa125KqaPrf5qie6oP8AoprY9IsaHB7gHX3u4G9MEc1vOkqURfblvG5o+B5rTJtW0TXOdeh96oP+ktQ0JW9rRP77/wANO32+mSTfbiTtCWy30vaN5hUR9ex1KUFzmkEwCxxOMEwZAOQPJP8ARtpdvTLTVtaWtDHBxvThjHVI+Kj6FucMig9BoWgkY49w+SaaQY2MWt5BVYaZqRmOX9U0r6TqOzd7ksP7YG7gmVnqAPEZGQcdmfwTCpaOKVZ6dRxBYxzuOznkoJexvuupuBILajxIOIHWIg7wQD3KW0frZaqQYG2qsAHvBF4kH0gDidm7LBQVHRVYxLmthxO84zJ8VNaO0NYgPt/pNQ35Fx7KYu49Uy10zIkiDhhCjS1u8sFd0NbDnjA3GSScpgk7eCx596UqejZ7Y6fVs594pKz2HylWekxtNlle1jQGtAc3ICB4Jx/4rUf8vV5t+ag8atGmW1JDrNfuzIcHOgzjM7ZzlM6elLP7JjT+i1vvUr5Qq1OtanWqy03U21BNVuH5STNQQcnCJ4gnaqyy3A4uaHcdvPNatKSdC03muIn0hHIz8E46SBn/AHifePEqHq6QwgAAbAMh/VNX2snaiJ2pamjbv5dYe6FhtvG/f4gBV++4pbKTzsRVx0Zpl9CoK9J0Pp3IOeIkERtBaSD2r3nUnWYW6iXG62rTcWVWA7cCHAHENIPORJhcz2JrgRIwBmJ2jKVZ9UdMOstqZaCSAH/aAbaZEObx3wdoG5SSJdJoUPq/rPZrYD0FS85vpMILXgb4OziJCmFloIQhAIQhAIQhAIQhAIQhAJlpHS1CgJrVqdOcr7g0nsBMnuTi01rjHPOTWlx7hK5V0lpCpaKrq9Z16o/Fzjzujc0ZAbAqky9+t3lJsTPQc+qf0GwObiPBUnTWv9arXvUulpUwyAxr2wXT6RwnI5TsC8oNpZv8Enp2bxySktequuFtuEGtWdMj0xkREYAb1R7dTcXEuJx9YycOKx9Ip71g2tjfRx3n4DFUsyLHdv8AfFIc47U/+nDd/fNYFoBOcDu+aCPvrN9SDqw2O8f6pJrn1jzQMb6U0u2Ap0anHxWLx3+KDXToPPDmnVHR4/OLj2QPEykNrO9ZLFqf6xQSdls1JuIpE8Xdb34DuT9ton80qAZpGqBAe6N2xLbb6nr+DfkgsHSfomf2hHuz4LAfw8feoIaQePSqdkNYT7gtlHTDmmQ/nTpuHIoJq/w8Vgv4ePuUa7T9bY6lB/VUR4XUO0/X2uYf3GfAK8g4tLnxgY/v3qIq6Jc4kzjnlGG8x/VOH6bqkQQw9rBI7DmO5afrF+5vI/NQIp6FOEnM4YHHinTNGtGyVp+s3+qzkf8AclM0u4ZsYRu6w+JQOhZQMglimNqSy0323m4QYIWANpQosEJcEpVKgTwG84eGfuW0lrRj1jsGzuG3xUE/5OKpZpGzkEgFzmujIhzHCD+9B7QF0Cud9TKxFvsl7AuezD9K83DxK6IUaCEIQCEKO07pZtmpGo4SZhrRm5xyCCRQqE7XG1ezoAbAXY9/2nwWPO+1+pZ+f/6rWkptC/IXnVXXq0tN25Rkbmud4ioVluu1qOVOn/CrH3OTSU2h6Iheeeelr9nT/hVvmseelr9nT/g1vmmkm0LprA+7ZbQd1GqeTHLlWqOqexe3aQ1qtVWlUpOYy7UY5jopVgYc0tMcYKobtUqZB/LT+y6P/jVjGSZhSrMwCe73BLICtnmiBl0ne1/4a1P1SOy9yqfhq6yzcKo4DcOSQWjcOStR1Qd+lyqfhpB1Ofx+7U/DV0lNoVUsG4JJYNwVsGpj95+7U/DWRqW/9L7r/wANNJN4VG4NwWLjdwVwGpR3v+6/8NbG6lkban3X+P2aaSu8KX0Y3LHRDcrodS/+Z91/4SSdSj+s+6/8JNJNlN6IbkdENyuPmUf1n3X/AISUNSt/Scn/AISmkmymdEFjohxV3GpTf1nJ34SWNSmfreTvw01lbUXoxx5o6PiVen6m0hmavu99NLoakU3iW9IR+2weBCayWoQp8SlXOJV+Oobf1n36Z+CgNYtXHWfrNkswkHMTkZGBEprJaAucSs3eJQCiVlWbvFELEolBJ6Dxc9mV4AzniHAbcPzipV5aww1pLt+JMcOHIKI0B+VP7J97VI0qz3OJA6xA4ANgHtzLkC3EmA4kHG9l1REgDZtCzTf7Js73H4n/ALpD6DWw5xDpOI3mI9/uW2mH1B6jfHuHPNFP9VTdt9il14mrTE7D9pTxldILnXVmgG22xgThWpDjhUp+C6KUlQhCFALzzyq2gsdZ34XaZkg+jLjGPc0816GvKfLa8ljKYMX3UGzuvGtj2ZKx1SUHaLXZnVDFZt0xiHtGHVBdByIx6pxdEhNNJWqg270VYVC4mY2RdA5ku7gFSmWezj86eJqjwAYEztNRjKjeiJIiT1r0EbjA5LrUx1cY4mOXKP5XPzmdZapuguaWDqh13G9MkwScBEcVvs+u9b0ajQHtvVDeJbLQwvDAD62Edo3yqJSrGocQS4iGmco6xJwxF0Oww37FIaM0u2jfaS4G64YBpMjFsl09YEDDLYpbXRcGa/1ALzqJuuJum9A6ubQS3HBzZ7ZwkREHXW0h94PJbekMMGRM3SQN2CiDXbWmo4F0ScCGOccC68A0gHbIB3KW1UZ1ZHpC9jyHdt5rGeeuM5eDHEz1xmfA/wDP21GfsDiMOq7Dj6OO3nwSxr7apJ6B2eAhwETl6O4Dx3qUsFSoR13YzhDtkDcd8p5J3nmV5+Xb5iar1fN3ufBXKWvVsBcXUXEOJIFwi6DEAG5OEeK3HX20/wCWcMsgfjTPZ/XFSzH1ZE5bcT805BO88ypP+RmPp6nesvBX/Pu1Y/8ADu4dU909Tt3Z8FG1dbLcSSBUAJJAuZTs9HYrpj6x5lZx3nmVn9T+3qs9py8FVOulruNb0L7zc33T1sfzhcnD9EjjKc0NfbWGgOsznECJukTlJPUzwMcDjehWCTvPMrBneeZV/U/t6p3nLwQVbX+0lpAsjmkggOAcSCfzsWRI7E00rr9antgUjQkiDG6cMWDOfAYZlTtsdUgXDJnGTsg8RthRVrNV1OoKoF03A0Z5uEk4kSMCF24fbZzrl6kdrmZiKQfnlbPbHk35KU0Frnai9zS0VyWGGkhgbiOtIb3RxVU0o0CvUGAF89gx4J3WY+xva4PY++HDqGQQ10EGQDmJBX3zb6puuS3aX1utjKJPQini0dIHseRjtaGAY8N+7BQHnpa/a/yt+Si7dp99Vlw4DAnLGMROG+D3KMsNndaH3GkNG1xyUiZMdq+ZYX6+Wof4xJ4Nb8lmnrnpB5IbecRJIuNnD91Zslks1FobcFWo0yXyABwLjg3sgnDLe6q60umWOpNIwLw3qj9G+97L3YGHvVtoyOu9uaLzi5omL1wATum7mpXR+n+mszqjqjTWbUMjAG64ATG698VGO1lcQWv6N7TJPV6k7yWuJH3YWm02ezWlwLvsX3YDmxdcdkQOPAwEsWCnTDg09JV62Za9sDuPHZimVWuX061MuvQyoL2GIAwPP3Kt0Hus9SLTSLwWuDJcWg7A4OE5fFT2j7fSqX2soCmejfLg9zpEejB7uSYsRjMfW1PCzKS1ZWXZlCwhQSOgSOlxyun3hS9eXOhsMGU5mACcB3HNROr35b90/BTIbduk9UDPfk4fFAqhSDX5yd5xJw27uwLLawY0zmScP3nR70i+58loDWnNxy7ht8AsUgAYpgvftcdnwH94FFSOrJe63WIuBH21IkZf4lM9sdq6OXOurFE/TbGS6SKtKSMj9tSnHbOK6KUlQhCh9Oay0LLhUJc6CS1kOcABJJE4fFQbdY9NMsdB1eoCWtgQMySY5DM8Ac8l5Jr3pinpGh0gc2m2+1kl15pLG1DEwM74HBTXlE1to2qwOZTbUBdDus0CBBOIvSDwIXnukKAboqhMkPrXjGcEOkDjmtRCShzq/TiTaqM4YXpMmMMN0xPBaLZoplNjiKzHugYN60yQIDp4+BSKdvogPBpAmT0ZDGRH5t68wknfim1m69RnVABLQ4AQ2b2wdkJE3PRMsaiJuydH2lzAet1RiWEmHXhdyyJAM7MAmlrJL3O9Zxd94z8VI6ZsoZUujK6DzTGoSSTlO4QOQwVZiTnRtUtBF4MvbXZDAidp27lbNVqhexznEuc68SScSScSSqaHSADGExgJxjM5nLbkrlqc2WRwPvXPj8uHk4do/wCcp6yM6+Q37Z7YnNSSbdCGQQC4k44jjitnSmAbhk5icu3BeFnO03DzYaLdeLmtY4BwbUdGOJu3Wk4ZAu9yxZqrnVWg3m3GG80xLiS0B/VJEYO+S3sEkPudb0c8mzPvRTbLy645piJn0g29Df5iVL5V9m4ZtpN6mGuAJcSRjiGtJjsm6o2jReHNAltYMeXFxwe4NuyIJht9wOIGzBSFTrOBuOmC0OBiA6JOI4eC1/RomTVLjLQ+QXBsg4QMMRuVwmopRo260lt1zakAuvGZ2XhBIAJnd2LXb6bWvY8G6ZLnS52LWNLjhlmG9yc0LIGm9fcXECS4iSBMNOAw6xKXaLK1+fqub3OieGxTeIzsRApXOjdempcc+p1ndeGbAcALzhu2Jy2pLTecHElo9EtgkgAQcczmt31a2DL3uJaWguLSQ0wYHVjMDMFa6tnujMuLqlMlxiTD2DYAMgNi78PPHLPH8x7pH+0flSwaX0yp0zbzZdAIJF6RmBjET3wnOmxZOhPR02tfIulrXN2iZnCIlROlQPpT5xHSYiYkTiJ2LGm7M1jm3GBgIyFQVMZO0E7IEcJ2r25q3oTEbRz5o1lJ1R7abc3GFP2q0mhTbSYYc0dZ4jIjZ+kfcmOrVNhqVHvnqNlvaM/AFNdNPN66c4Dn/tPAcR3Ahv7qrtRDarqjgxphvWPcAXHvIB70zqZBxGB9EZCAl2Stce124/8AccltrVQWtpn0GlxY4Zw4zB7/AHlReho18YjAhPRWLCPVc0Ou8Du5T3hNS0ZNknadndhktlprXiNzWtaOxrQFFWai1tqpilUc6MTRfOIeBix054SewHaE11SqTUcDn0bwe2E11eqm8aYzcJp8Kresw95EdhKfWr/ztKoAAysGlsbZaBjxhw8FplAtySklgwSgo0AhZCyoJDV/8thndd8FN1mMDpd13E9VsYDsbt7fcobV0fbfun4Kdv8AWLaTZf8AnO3ftO2dg7ggTUYYmq66PUBx/eOzu5obecOqBSpbyIn9kbZ3nxW2jYxMn7R/HBjTwG08+5T2h9E9NUAnHa44x+yP77UUrUXR82uzhjTDXtMuzhnWk7hhwxOQXuqiNXdC0rOyKbesR1nnFx7Tu4DBS6kqovlT1tNjoinTddqVASXjNrBh1dznGQDsAcc4XnlLyfaTrUW1gGg1DeFNz7rwCJvVJGZ3TOU7g88stW7pKian5ICg505dGKji7wvL3AGckHOOm9RrfZqTq1oDRTHpRUDjJyEbpW61WltPRllL2CoL0XTxvZYGD817D5SdGVbRo+rTosv1CWkNBAJhwmCSBlj3LxrS+jLVZ7DRp1qbmVmWgGmww4xEswaTPWBEcFYZlFVLawxGj2jL88Y4zunuTd1tpF7WCzmlUD2Gb4P5w/NDAIzyjwTJlmtTWOY1lUMdN5twwZGP5s5Ba6FkqU6lM1GOb1gG3mluAdJiRjiSrG31TLWopMV7htJ6To46IR0hgTI8c/FQ2nWMFTqlhbdkdHF28ZMGN3uhPtJ22mHvvUxUvNZdJcRdiZOGczwyWPpdIueDZmMIY/BznNMwCMABjGwAZ4EbdMoGjdu5Ovyf2YjCNs3s9kcVd9TD1cdx/wBSifrWkGtP0NgmAHOkg3SL0S2JjDhexlS2qD5BP94uK4ceP2snHtOX7crPby64Llwm8PTmI25bVg9NMwzbGeV8R/JPemrLS65JI/JlwMDOBiecKTp1JAK8PKJxjpbzImzZvTZXacSN/tMdvqQe1JqurgEhtK9DRiTE3nSM8ou95KKtoIvdYzsAuxn2SDG/atjK5BAecCCcYnAtiYwnE5cEqetQ1tDW36QCepSgvM4mbmw5+ktDmWi6JZRwadrovXss8ojvUlaK0NJGwLTTtBN4YmDAvCNgMnDLFMcsutQtw2Ns4IbeAm6AYJjI5cysVaMA3cDAGewHLtiea00q5vxOEkRhEAbAMRltw8FstbgYBAcDPVImY25bPis1lZcGby64SHECXAdYyHSGifWAIOG2VttVYECDk6n/AK2wtIPpOgOuA3DdZGDAcMLwknYkWlwDcCHdensHtG7sF9PDx+fH8sxPzR+VC02f+Iqx65961aUtZqOBIYIB9EXcyXYiTvjsgbFM0qwNeqz6O2s81HOlxAhuAjFp3HnksW+i6m1z3WSm2QGghwLWmXQ67GfWbOON0ZL27h620XSN0K93Q2kAYXTjtBuuw7InkmGmnzXqne90dkmPBbNFVQ2oQ4kNc0iJwJ3HunFaNIMIdJzyPaMD8+9RuOpotlOsRl8/A4JCFGm6tanOEE4bgAByAAWoLCED/Qr4r0jueFJWuo0Psji8CAJByDb+DuEj/SovRjTevDZl+0cB4qS+hNr1+ji62i267e4U5vdm2FWSRoV/rM/m/wBqPqapvZz+YUeK22c8c1sbXd6zuZRTo6Jqfo/fb80fVVX1R99n+5aBaX+u77x+aWLXU9d/3nfNFSehbA9lQl7cLpGDmkzLcBBU+5oa2XkMb6o+J2ngPFQejbTUpA3w5z3AXQ6cBjiduO7gpXR2i6ldwc+T7h2BSwqlVfVIbTF1u/b3bl6RqVoMtgkJerOqYaASFfLJZAwQAstN1JsBLQhBQvK3qm62WcVaQmtQB6ozfTOJaN7hEgdozKhfJf5QWCmyyWt91zAG0qzj1XNGAY87HAYBxwIG/P1dUDXbyaUrUXVqDhQrnF2H2bzvcBi136Q7wUF+BXk3lvqlopuaSHNdTcCMwR0sEclW22jS+i+rFTo25XYrUY4DG6O5pTLWXWeppGzE1QwPY9rOqCMAHOkgk49dWElUTrDaGwOleIAu7TECMTjBEduC12rS1WqAXvLrpJGAGJgk4AZwE2qUXXiXNJOQ3bBuMiBwS/orjeJABcSY7VtiaIs7TVvTMgE3pwAbiSRGOGAyxIzyTlj2AQ4hpnHqucSNocQRyxS9BWl1J2JEDG6TEmRgN8wAeEqJqAgmc9vbvQSnRNIvxLRm1puyDhLeqYxicFN6n1wSKd5rHE5uyIz7sfgoCwvdcuXg0OMy4wBltidnikOeXOlxJLnS4nMknEnipMRMc2M8YmJiej1gaPiAbRZQTgAameEwMNwW9ujj7ezfxD8lQrPoCmWNJf6QafyjRiRt6hjPKVDaTsopPugyC0OxzGJEHjguM9n4Xl9/7cY4PC8r1X6tPt7L98/JDdHlwkV7KR/zJ+C8wsNnokgVC8TJLw5rWAAE7abjkN+aXWs9DqkdIS+cntdB4johv3p3fg+X3PhcLwen/Vzvb2b+IfkkusBGJtFlGX+JvwC8jp05ddkekWzswJE9ikrNZbO4ON54u3RDntaSXT6I6M7vdmp3fg+X3X4PC8Hpf1W7Pp7L98/JB0W/29l/iFeW2+yU2F7WF16nmS4OaYIGBDG44pvZabTeL3FrWgEwATiYwBITu/B8vv8A2fB4Xg9W+rHzdFeyTEx0mMDCY5KK05YzQYHvq2ctDgbrDJMGfgOKqLNHUC0EOcZY6p6TJDWzm2Nt08MsRIUVXYwQWElpnMAGRG4nDELePB4cTcYkcHh3dHVC1v8ApDn0hi8u6pIAuk3oJO6AZ4J9VtFauDT+zxgkhwdheHql22FCCRkYPLt8JTvQ/QioenEtjqzMTO2Mcl0nlzdMojrVy1aQ0M+k2+XsMEeiSTO8S2COOU4ZrWT0rS6ACMHNGfBw/vYpfTP0Xo/smtD5EXQ4YbZngq7cxBGBBkFIm1wy2jnyaqtEjiN61p+LRM3hd4txB7QsFrDj1ceJb4I6WYrZSpF3ZtOxO202gx1QeJJT5ljcaBrNi6HXQXR6WBN1vZv4oW0scKbcDD46gjGTh0h3QJiU91cwfUdmeiqGdswnVg0VUDg95pPfVbg2pJwwMgDIgDuBT3RLzUqOpdFSY6Hsmm2CTEQTOXySJhjHOMpqEGKpTK2HrA7wri7VZ+5baephfF5pPMLLsobSnWj6xD2wSMROOxek2HyY03ekx33nD4qy6L8lFkaQ51MkgzBe8jvF6CraUq2h9BG0O6SJBwHcfnK9M0Bq02mASFOWDRTKYAa0ADIAKQAhZUilSDRgtiEIBCEIBabSCWmFuQgqlTRVR7sSqtr/AKuu6IEAmNozXqcJFai1whwkIOXKthcPW5H5LR9Eqeq49y6Zdq9Zz/hjkk+bln9mOS1szrDmiro9zgOo4O29WQeOa1V7FVcZuDubA3ZLp3zcs/sxyWPNyz+zHJNjWHMpsFUgAtbhON0zjGZjHL3rB0bU9UHud8l055uWf2Y5LHm5Z/Zjkm0msOYhoypuP83zS26Nf6o5OK6b83LP7NvJHm5Z/ZjkpZpDmQaOqDJpHZeHuWfq6ocwe++V0z5uWf2Y5I83LP7McktNIczHRr8ro+65A0fU3Ed7/mumvNyz+zHJHm5Z/ZjklrpDmb6tftAPbfKw7Rz/AFR2gOC6Z83LP7Mckebln9mOSbGkOZPq2puP86WNGP3DvDz8F0x5uWf2Y5I83LP7Mck2NIcz/Vz9zfuv+SS7RtT1Ryd8l035uWf2Y5I83LP7McldpNIcwnRlT1RyPySToyr6o5FdP+bln9mOSz5uWf2Y5Jsaw5e+q6vqjkUk6Kq+qORXUXm5Z/Zjks+bln9mOSmxrDl5mi6m1sdjZT2vQqXGU2NdcaS7ERLzmYEwIAAXSfm5Z/Zjks+bln9mOSuxrDm+zstWDWl43Af1C9L8mmoj21BabQWwAbjBJJcRF55gbCd+K9Hp6AoAyKbeSkqdMAQBAUsjCI6I06Gp+qFtpaLYNgT9CjTUyzgbFsAWUIBCEIBCEIBCEIBCEIBCEIBCEIBCEIBCEIBCEIBCEIBCEIBCEIBCEIBCEIBCEIBCEIBCEIBCEIBCEIBCEIBCEIBCEIBCE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9158" name="Picture 6" descr="http://www.universal-radio.com/catalog/hamhf/0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149566"/>
            <a:ext cx="2819400" cy="1423798"/>
          </a:xfrm>
          <a:prstGeom prst="rect">
            <a:avLst/>
          </a:prstGeom>
          <a:noFill/>
        </p:spPr>
      </p:pic>
      <p:pic>
        <p:nvPicPr>
          <p:cNvPr id="10" name="Picture 2" descr="Image result for ft-8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648754"/>
            <a:ext cx="2233569" cy="78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0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Purpose / Special Purpose Radios</a:t>
            </a:r>
          </a:p>
        </p:txBody>
      </p:sp>
      <p:sp>
        <p:nvSpPr>
          <p:cNvPr id="49154" name="AutoShape 2" descr="data:image/jpeg;base64,/9j/4AAQSkZJRgABAQAAAQABAAD/2wCEAAkGBxQTEhUUExQWFRQVGBgYFRYYGBsYGBwXGBgYGBwWFxoeHSghHxolHBgYIjEhJSkrLi4uGB8zODMsNygtLisBCgoKDg0OFxAQGywcHBwsLSwsLCwsLCwsLCwsLCwsLCwsLCwtLCwsLCwsLCwsLCwsLCwsLCwsLCwtLCwsLCwsLP/AABEIAJ4BPgMBIgACEQEDEQH/xAAcAAABBAMBAAAAAAAAAAAAAAAAAgQFBgEDCAf/xABNEAABAwEEBgUIBQoEBAcAAAABAAIRAwQSITEFBkFRYZETInGBoQcWMlJTscHRFBUjktMzQmJjcoKTouHwQ1Sy0iRzw/EXNESDs8Lj/8QAGQEBAQEBAQEAAAAAAAAAAAAAAAECAwUE/8QALREBAAICAAMGBQQDAAAAAAAAAAERAhIDITEEFFFSobETIkFhcRUjwdEFMjP/2gAMAwEAAhEDEQA/APcUIQgEIQgEIQgEIQgEIQgEIQgEIQgFXNJa82Gg8sfXaXtwLWgug7iQInhKca6W3obFWfeumA0HKL7g3PZmubbeAyoQciqj3S2eVWwMHVNWo71WM/8AsSG+KhLX5YwPQsjomJfUDY7YaVQ9C6DFYS2s1gG8qXGq4GdppeCuqWmz5X68kfQ2SMQOlIkcDdTqzeWMYdJY3gO2tqB2O4hzWwq0/QbR/wCoonv/AKplU0YPa0+f9VdDZ6jozyo2Crg576LsiKrIx/abeHirNZNNWerHR16Tpyh4nlMrnq0WBvtGHu/qmTbKW+jUI4AYcpU1XZ1Chc26P05aqH5Ou5o3SQOSsdi8qFrYBeLKhHrARHdBUot7eheZ6N8rlIwK9FzeLDe8D81ZbH5QNH1DdFoa0xPXBaIiT1iIkbpUVZ0JtY9IUqrQ6lUZUacixwcD2EFOUAhCEAhVXWLX2y2RxY4l7mmHXYugjMFxOfZMbVBN8rdB3oUw7/3AMfuq0PR0Lym1+VOscKdKkz9ouf7rqg7drxa6mJtDmjcwBg7iBPHM9+SUlvckLn1mtFoBn6VXzxmq88JIvQQJEjcZCltH+Ua10pvPbVAxIqNkgAw6HNgyOM4JRb2xCgdVtaaVsaQ0htZvp0iZI/Sb6zTIx44wVPKKEIQgEIQgEIQgEIQgEIQgEIQgEIQgEIQgp3lZY46NqXfWpkjeA4GN2YGfFc/1aVQ9F0gxc4ZxxJw2bF0zrfowWix1qZMS2QeLetjwMQeBK5u0hUDajWOd+TIAEmAJmd6sJJ4LM6rVqvbVZSAdcF4OMluGAa125KqaPrf5qie6oP8AoprY9IsaHB7gHX3u4G9MEc1vOkqURfblvG5o+B5rTJtW0TXOdeh96oP+ktQ0JW9rRP77/wANO32+mSTfbiTtCWy30vaN5hUR9ex1KUFzmkEwCxxOMEwZAOQPJP8ARtpdvTLTVtaWtDHBxvThjHVI+Kj6FucMig9BoWgkY49w+SaaQY2MWt5BVYaZqRmOX9U0r6TqOzd7ksP7YG7gmVnqAPEZGQcdmfwTCpaOKVZ6dRxBYxzuOznkoJexvuupuBILajxIOIHWIg7wQD3KW0frZaqQYG2qsAHvBF4kH0gDidm7LBQVHRVYxLmthxO84zJ8VNaO0NYgPt/pNQ35Fx7KYu49Uy10zIkiDhhCjS1u8sFd0NbDnjA3GSScpgk7eCx596UqejZ7Y6fVs594pKz2HylWekxtNlle1jQGtAc3ICB4Jx/4rUf8vV5t+ag8atGmW1JDrNfuzIcHOgzjM7ZzlM6elLP7JjT+i1vvUr5Qq1OtanWqy03U21BNVuH5STNQQcnCJ4gnaqyy3A4uaHcdvPNatKSdC03muIn0hHIz8E46SBn/AHifePEqHq6QwgAAbAMh/VNX2snaiJ2pamjbv5dYe6FhtvG/f4gBV++4pbKTzsRVx0Zpl9CoK9J0Pp3IOeIkERtBaSD2r3nUnWYW6iXG62rTcWVWA7cCHAHENIPORJhcz2JrgRIwBmJ2jKVZ9UdMOstqZaCSAH/aAbaZEObx3wdoG5SSJdJoUPq/rPZrYD0FS85vpMILXgb4OziJCmFloIQhAIQhAIQhAIQhAIQhAJlpHS1CgJrVqdOcr7g0nsBMnuTi01rjHPOTWlx7hK5V0lpCpaKrq9Z16o/Fzjzujc0ZAbAqky9+t3lJsTPQc+qf0GwObiPBUnTWv9arXvUulpUwyAxr2wXT6RwnI5TsC8oNpZv8Enp2bxySktequuFtuEGtWdMj0xkREYAb1R7dTcXEuJx9YycOKx9Ip71g2tjfRx3n4DFUsyLHdv8AfFIc47U/+nDd/fNYFoBOcDu+aCPvrN9SDqw2O8f6pJrn1jzQMb6U0u2Ap0anHxWLx3+KDXToPPDmnVHR4/OLj2QPEykNrO9ZLFqf6xQSdls1JuIpE8Xdb34DuT9ton80qAZpGqBAe6N2xLbb6nr+DfkgsHSfomf2hHuz4LAfw8feoIaQePSqdkNYT7gtlHTDmmQ/nTpuHIoJq/w8Vgv4ePuUa7T9bY6lB/VUR4XUO0/X2uYf3GfAK8g4tLnxgY/v3qIq6Jc4kzjnlGG8x/VOH6bqkQQw9rBI7DmO5afrF+5vI/NQIp6FOEnM4YHHinTNGtGyVp+s3+qzkf8AclM0u4ZsYRu6w+JQOhZQMglimNqSy0323m4QYIWANpQosEJcEpVKgTwG84eGfuW0lrRj1jsGzuG3xUE/5OKpZpGzkEgFzmujIhzHCD+9B7QF0Cud9TKxFvsl7AuezD9K83DxK6IUaCEIQCEKO07pZtmpGo4SZhrRm5xyCCRQqE7XG1ezoAbAXY9/2nwWPO+1+pZ+f/6rWkptC/IXnVXXq0tN25Rkbmud4ioVluu1qOVOn/CrH3OTSU2h6Iheeeelr9nT/hVvmseelr9nT/g1vmmkm0LprA+7ZbQd1GqeTHLlWqOqexe3aQ1qtVWlUpOYy7UY5jopVgYc0tMcYKobtUqZB/LT+y6P/jVjGSZhSrMwCe73BLICtnmiBl0ne1/4a1P1SOy9yqfhq6yzcKo4DcOSQWjcOStR1Qd+lyqfhpB1Ofx+7U/DV0lNoVUsG4JJYNwVsGpj95+7U/DWRqW/9L7r/wANNJN4VG4NwWLjdwVwGpR3v+6/8NbG6lkban3X+P2aaSu8KX0Y3LHRDcrodS/+Z91/4SSdSj+s+6/8JNJNlN6IbkdENyuPmUf1n3X/AISUNSt/Scn/AISmkmymdEFjohxV3GpTf1nJ34SWNSmfreTvw01lbUXoxx5o6PiVen6m0hmavu99NLoakU3iW9IR+2weBCayWoQp8SlXOJV+Oobf1n36Z+CgNYtXHWfrNkswkHMTkZGBEprJaAucSs3eJQCiVlWbvFELEolBJ6Dxc9mV4AzniHAbcPzipV5aww1pLt+JMcOHIKI0B+VP7J97VI0qz3OJA6xA4ANgHtzLkC3EmA4kHG9l1REgDZtCzTf7Js73H4n/ALpD6DWw5xDpOI3mI9/uW2mH1B6jfHuHPNFP9VTdt9il14mrTE7D9pTxldILnXVmgG22xgThWpDjhUp+C6KUlQhCFALzzyq2gsdZ34XaZkg+jLjGPc0816GvKfLa8ljKYMX3UGzuvGtj2ZKx1SUHaLXZnVDFZt0xiHtGHVBdByIx6pxdEhNNJWqg270VYVC4mY2RdA5ku7gFSmWezj86eJqjwAYEztNRjKjeiJIiT1r0EbjA5LrUx1cY4mOXKP5XPzmdZapuguaWDqh13G9MkwScBEcVvs+u9b0ajQHtvVDeJbLQwvDAD62Edo3yqJSrGocQS4iGmco6xJwxF0Oww37FIaM0u2jfaS4G64YBpMjFsl09YEDDLYpbXRcGa/1ALzqJuuJum9A6ubQS3HBzZ7ZwkREHXW0h94PJbekMMGRM3SQN2CiDXbWmo4F0ScCGOccC68A0gHbIB3KW1UZ1ZHpC9jyHdt5rGeeuM5eDHEz1xmfA/wDP21GfsDiMOq7Dj6OO3nwSxr7apJ6B2eAhwETl6O4Dx3qUsFSoR13YzhDtkDcd8p5J3nmV5+Xb5iar1fN3ufBXKWvVsBcXUXEOJIFwi6DEAG5OEeK3HX20/wCWcMsgfjTPZ/XFSzH1ZE5bcT805BO88ypP+RmPp6nesvBX/Pu1Y/8ADu4dU909Tt3Z8FG1dbLcSSBUAJJAuZTs9HYrpj6x5lZx3nmVn9T+3qs9py8FVOulruNb0L7zc33T1sfzhcnD9EjjKc0NfbWGgOsznECJukTlJPUzwMcDjehWCTvPMrBneeZV/U/t6p3nLwQVbX+0lpAsjmkggOAcSCfzsWRI7E00rr9antgUjQkiDG6cMWDOfAYZlTtsdUgXDJnGTsg8RthRVrNV1OoKoF03A0Z5uEk4kSMCF24fbZzrl6kdrmZiKQfnlbPbHk35KU0Frnai9zS0VyWGGkhgbiOtIb3RxVU0o0CvUGAF89gx4J3WY+xva4PY++HDqGQQ10EGQDmJBX3zb6puuS3aX1utjKJPQini0dIHseRjtaGAY8N+7BQHnpa/a/yt+Si7dp99Vlw4DAnLGMROG+D3KMsNndaH3GkNG1xyUiZMdq+ZYX6+Wof4xJ4Nb8lmnrnpB5IbecRJIuNnD91Zslks1FobcFWo0yXyABwLjg3sgnDLe6q60umWOpNIwLw3qj9G+97L3YGHvVtoyOu9uaLzi5omL1wATum7mpXR+n+mszqjqjTWbUMjAG64ATG698VGO1lcQWv6N7TJPV6k7yWuJH3YWm02ezWlwLvsX3YDmxdcdkQOPAwEsWCnTDg09JV62Za9sDuPHZimVWuX061MuvQyoL2GIAwPP3Kt0Hus9SLTSLwWuDJcWg7A4OE5fFT2j7fSqX2soCmejfLg9zpEejB7uSYsRjMfW1PCzKS1ZWXZlCwhQSOgSOlxyun3hS9eXOhsMGU5mACcB3HNROr35b90/BTIbduk9UDPfk4fFAqhSDX5yd5xJw27uwLLawY0zmScP3nR70i+58loDWnNxy7ht8AsUgAYpgvftcdnwH94FFSOrJe63WIuBH21IkZf4lM9sdq6OXOurFE/TbGS6SKtKSMj9tSnHbOK6KUlQhCh9Oay0LLhUJc6CS1kOcABJJE4fFQbdY9NMsdB1eoCWtgQMySY5DM8Ac8l5Jr3pinpGh0gc2m2+1kl15pLG1DEwM74HBTXlE1to2qwOZTbUBdDus0CBBOIvSDwIXnukKAboqhMkPrXjGcEOkDjmtRCShzq/TiTaqM4YXpMmMMN0xPBaLZoplNjiKzHugYN60yQIDp4+BSKdvogPBpAmT0ZDGRH5t68wknfim1m69RnVABLQ4AQ2b2wdkJE3PRMsaiJuydH2lzAet1RiWEmHXhdyyJAM7MAmlrJL3O9Zxd94z8VI6ZsoZUujK6DzTGoSSTlO4QOQwVZiTnRtUtBF4MvbXZDAidp27lbNVqhexznEuc68SScSScSSqaHSADGExgJxjM5nLbkrlqc2WRwPvXPj8uHk4do/wCcp6yM6+Q37Z7YnNSSbdCGQQC4k44jjitnSmAbhk5icu3BeFnO03DzYaLdeLmtY4BwbUdGOJu3Wk4ZAu9yxZqrnVWg3m3GG80xLiS0B/VJEYO+S3sEkPudb0c8mzPvRTbLy645piJn0g29Df5iVL5V9m4ZtpN6mGuAJcSRjiGtJjsm6o2jReHNAltYMeXFxwe4NuyIJht9wOIGzBSFTrOBuOmC0OBiA6JOI4eC1/RomTVLjLQ+QXBsg4QMMRuVwmopRo260lt1zakAuvGZ2XhBIAJnd2LXb6bWvY8G6ZLnS52LWNLjhlmG9yc0LIGm9fcXECS4iSBMNOAw6xKXaLK1+fqub3OieGxTeIzsRApXOjdempcc+p1ndeGbAcALzhu2Jy2pLTecHElo9EtgkgAQcczmt31a2DL3uJaWguLSQ0wYHVjMDMFa6tnujMuLqlMlxiTD2DYAMgNi78PPHLPH8x7pH+0flSwaX0yp0zbzZdAIJF6RmBjET3wnOmxZOhPR02tfIulrXN2iZnCIlROlQPpT5xHSYiYkTiJ2LGm7M1jm3GBgIyFQVMZO0E7IEcJ2r25q3oTEbRz5o1lJ1R7abc3GFP2q0mhTbSYYc0dZ4jIjZ+kfcmOrVNhqVHvnqNlvaM/AFNdNPN66c4Dn/tPAcR3Ahv7qrtRDarqjgxphvWPcAXHvIB70zqZBxGB9EZCAl2Stce124/8AccltrVQWtpn0GlxY4Zw4zB7/AHlReho18YjAhPRWLCPVc0Ou8Du5T3hNS0ZNknadndhktlprXiNzWtaOxrQFFWai1tqpilUc6MTRfOIeBix054SewHaE11SqTUcDn0bwe2E11eqm8aYzcJp8Kresw95EdhKfWr/ztKoAAysGlsbZaBjxhw8FplAtySklgwSgo0AhZCyoJDV/8thndd8FN1mMDpd13E9VsYDsbt7fcobV0fbfun4Kdv8AWLaTZf8AnO3ftO2dg7ggTUYYmq66PUBx/eOzu5obecOqBSpbyIn9kbZ3nxW2jYxMn7R/HBjTwG08+5T2h9E9NUAnHa44x+yP77UUrUXR82uzhjTDXtMuzhnWk7hhwxOQXuqiNXdC0rOyKbesR1nnFx7Tu4DBS6kqovlT1tNjoinTddqVASXjNrBh1dznGQDsAcc4XnlLyfaTrUW1gGg1DeFNz7rwCJvVJGZ3TOU7g88stW7pKian5ICg505dGKji7wvL3AGckHOOm9RrfZqTq1oDRTHpRUDjJyEbpW61WltPRllL2CoL0XTxvZYGD817D5SdGVbRo+rTosv1CWkNBAJhwmCSBlj3LxrS+jLVZ7DRp1qbmVmWgGmww4xEswaTPWBEcFYZlFVLawxGj2jL88Y4zunuTd1tpF7WCzmlUD2Gb4P5w/NDAIzyjwTJlmtTWOY1lUMdN5twwZGP5s5Ba6FkqU6lM1GOb1gG3mluAdJiRjiSrG31TLWopMV7htJ6To46IR0hgTI8c/FQ2nWMFTqlhbdkdHF28ZMGN3uhPtJ22mHvvUxUvNZdJcRdiZOGczwyWPpdIueDZmMIY/BznNMwCMABjGwAZ4EbdMoGjdu5Ovyf2YjCNs3s9kcVd9TD1cdx/wBSifrWkGtP0NgmAHOkg3SL0S2JjDhexlS2qD5BP94uK4ceP2snHtOX7crPby64Llwm8PTmI25bVg9NMwzbGeV8R/JPemrLS65JI/JlwMDOBiecKTp1JAK8PKJxjpbzImzZvTZXacSN/tMdvqQe1JqurgEhtK9DRiTE3nSM8ou95KKtoIvdYzsAuxn2SDG/atjK5BAecCCcYnAtiYwnE5cEqetQ1tDW36QCepSgvM4mbmw5+ktDmWi6JZRwadrovXss8ojvUlaK0NJGwLTTtBN4YmDAvCNgMnDLFMcsutQtw2Ns4IbeAm6AYJjI5cysVaMA3cDAGewHLtiea00q5vxOEkRhEAbAMRltw8FstbgYBAcDPVImY25bPis1lZcGby64SHECXAdYyHSGifWAIOG2VttVYECDk6n/AK2wtIPpOgOuA3DdZGDAcMLwknYkWlwDcCHdensHtG7sF9PDx+fH8sxPzR+VC02f+Iqx65961aUtZqOBIYIB9EXcyXYiTvjsgbFM0qwNeqz6O2s81HOlxAhuAjFp3HnksW+i6m1z3WSm2QGghwLWmXQ67GfWbOON0ZL27h620XSN0K93Q2kAYXTjtBuuw7InkmGmnzXqne90dkmPBbNFVQ2oQ4kNc0iJwJ3HunFaNIMIdJzyPaMD8+9RuOpotlOsRl8/A4JCFGm6tanOEE4bgAByAAWoLCED/Qr4r0jueFJWuo0Psji8CAJByDb+DuEj/SovRjTevDZl+0cB4qS+hNr1+ji62i267e4U5vdm2FWSRoV/rM/m/wBqPqapvZz+YUeK22c8c1sbXd6zuZRTo6Jqfo/fb80fVVX1R99n+5aBaX+u77x+aWLXU9d/3nfNFSehbA9lQl7cLpGDmkzLcBBU+5oa2XkMb6o+J2ngPFQejbTUpA3w5z3AXQ6cBjiduO7gpXR2i6ldwc+T7h2BSwqlVfVIbTF1u/b3bl6RqVoMtgkJerOqYaASFfLJZAwQAstN1JsBLQhBQvK3qm62WcVaQmtQB6ozfTOJaN7hEgdozKhfJf5QWCmyyWt91zAG0qzj1XNGAY87HAYBxwIG/P1dUDXbyaUrUXVqDhQrnF2H2bzvcBi136Q7wUF+BXk3lvqlopuaSHNdTcCMwR0sEclW22jS+i+rFTo25XYrUY4DG6O5pTLWXWeppGzE1QwPY9rOqCMAHOkgk49dWElUTrDaGwOleIAu7TECMTjBEduC12rS1WqAXvLrpJGAGJgk4AZwE2qUXXiXNJOQ3bBuMiBwS/orjeJABcSY7VtiaIs7TVvTMgE3pwAbiSRGOGAyxIzyTlj2AQ4hpnHqucSNocQRyxS9BWl1J2JEDG6TEmRgN8wAeEqJqAgmc9vbvQSnRNIvxLRm1puyDhLeqYxicFN6n1wSKd5rHE5uyIz7sfgoCwvdcuXg0OMy4wBltidnikOeXOlxJLnS4nMknEnipMRMc2M8YmJiej1gaPiAbRZQTgAameEwMNwW9ujj7ezfxD8lQrPoCmWNJf6QafyjRiRt6hjPKVDaTsopPugyC0OxzGJEHjguM9n4Xl9/7cY4PC8r1X6tPt7L98/JDdHlwkV7KR/zJ+C8wsNnokgVC8TJLw5rWAAE7abjkN+aXWs9DqkdIS+cntdB4johv3p3fg+X3PhcLwen/Vzvb2b+IfkkusBGJtFlGX+JvwC8jp05ddkekWzswJE9ikrNZbO4ON54u3RDntaSXT6I6M7vdmp3fg+X3X4PC8Hpf1W7Pp7L98/JB0W/29l/iFeW2+yU2F7WF16nmS4OaYIGBDG44pvZabTeL3FrWgEwATiYwBITu/B8vv8A2fB4Xg9W+rHzdFeyTEx0mMDCY5KK05YzQYHvq2ctDgbrDJMGfgOKqLNHUC0EOcZY6p6TJDWzm2Nt08MsRIUVXYwQWElpnMAGRG4nDELePB4cTcYkcHh3dHVC1v8ApDn0hi8u6pIAuk3oJO6AZ4J9VtFauDT+zxgkhwdheHql22FCCRkYPLt8JTvQ/QioenEtjqzMTO2Mcl0nlzdMojrVy1aQ0M+k2+XsMEeiSTO8S2COOU4ZrWT0rS6ACMHNGfBw/vYpfTP0Xo/smtD5EXQ4YbZngq7cxBGBBkFIm1wy2jnyaqtEjiN61p+LRM3hd4txB7QsFrDj1ceJb4I6WYrZSpF3ZtOxO202gx1QeJJT5ljcaBrNi6HXQXR6WBN1vZv4oW0scKbcDD46gjGTh0h3QJiU91cwfUdmeiqGdswnVg0VUDg95pPfVbg2pJwwMgDIgDuBT3RLzUqOpdFSY6Hsmm2CTEQTOXySJhjHOMpqEGKpTK2HrA7wri7VZ+5baephfF5pPMLLsobSnWj6xD2wSMROOxek2HyY03ekx33nD4qy6L8lFkaQ51MkgzBe8jvF6CraUq2h9BG0O6SJBwHcfnK9M0Bq02mASFOWDRTKYAa0ADIAKQAhZUilSDRgtiEIBCEIBabSCWmFuQgqlTRVR7sSqtr/AKuu6IEAmNozXqcJFai1whwkIOXKthcPW5H5LR9Eqeq49y6Zdq9Zz/hjkk+bln9mOS1szrDmiro9zgOo4O29WQeOa1V7FVcZuDubA3ZLp3zcs/sxyWPNyz+zHJNjWHMpsFUgAtbhON0zjGZjHL3rB0bU9UHud8l055uWf2Y5LHm5Z/Zjkm0msOYhoypuP83zS26Nf6o5OK6b83LP7NvJHm5Z/ZjkpZpDmQaOqDJpHZeHuWfq6ocwe++V0z5uWf2Y5I83LP7McktNIczHRr8ro+65A0fU3Ed7/mumvNyz+zHJHm5Z/ZjklrpDmb6tftAPbfKw7Rz/AFR2gOC6Z83LP7Mckebln9mOSbGkOZPq2puP86WNGP3DvDz8F0x5uWf2Y5I83LP7Mck2NIcz/Vz9zfuv+SS7RtT1Ryd8l035uWf2Y5I83LP7McldpNIcwnRlT1RyPySToyr6o5FdP+bln9mOSz5uWf2Y5Jsaw5e+q6vqjkUk6Kq+qORXUXm5Z/Zjks+bln9mOSmxrDl5mi6m1sdjZT2vQqXGU2NdcaS7ERLzmYEwIAAXSfm5Z/Zjks+bln9mOSuxrDm+zstWDWl43Af1C9L8mmoj21BabQWwAbjBJJcRF55gbCd+K9Hp6AoAyKbeSkqdMAQBAUsjCI6I06Gp+qFtpaLYNgT9CjTUyzgbFsAWUIBCEIBCEIBCEIBCEIBCEIBCEIBCEIBCEIBCEIBCEIBCEIBCEIBCEIBCEIBCEIBCEIBCEIBCEIBCEIBCEIBCEIBCEIBCE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http://www.icomamerica.com/Images/Products/781.ic_7100_hm158mic_fro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b="14181"/>
          <a:stretch/>
        </p:blipFill>
        <p:spPr bwMode="auto">
          <a:xfrm>
            <a:off x="761999" y="1138237"/>
            <a:ext cx="2663825" cy="18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1000" y="1176338"/>
            <a:ext cx="44243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+mj-lt"/>
              </a:rPr>
              <a:t>Icom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IC-7100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HF, 6m, 2m, UHF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D-STAR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Mobile/Base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config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b="1" dirty="0" err="1">
                <a:solidFill>
                  <a:schemeClr val="tx1"/>
                </a:solidFill>
                <a:latin typeface="+mj-lt"/>
              </a:rPr>
              <a:t>Icom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IC-7200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HF, 6m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Rugged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Easy to use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b="1" dirty="0" err="1">
                <a:solidFill>
                  <a:schemeClr val="tx1"/>
                </a:solidFill>
                <a:latin typeface="+mj-lt"/>
              </a:rPr>
              <a:t>Yaesu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FT-991A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HF, 6m, 2m, UHF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System Fusion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Part time spectrum display</a:t>
            </a:r>
          </a:p>
        </p:txBody>
      </p:sp>
      <p:pic>
        <p:nvPicPr>
          <p:cNvPr id="3078" name="Picture 6" descr="http://www.hamradio.com/images_manuf/71-001812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b="25347"/>
          <a:stretch/>
        </p:blipFill>
        <p:spPr bwMode="auto">
          <a:xfrm>
            <a:off x="761999" y="4953000"/>
            <a:ext cx="28194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ab4oj.com/icom/ic7200/images/ic7200_l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/>
          <a:stretch/>
        </p:blipFill>
        <p:spPr bwMode="auto">
          <a:xfrm>
            <a:off x="771524" y="3429000"/>
            <a:ext cx="2809875" cy="9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279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Lucida Sans Unicode"/>
      </a:majorFont>
      <a:minorFont>
        <a:latin typeface="Comic Sans MS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8305</TotalTime>
  <Words>753</Words>
  <Application>Microsoft Office PowerPoint</Application>
  <PresentationFormat>On-screen Show (4:3)</PresentationFormat>
  <Paragraphs>312</Paragraphs>
  <Slides>26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Comic Sans MS</vt:lpstr>
      <vt:lpstr>Times New Roman</vt:lpstr>
      <vt:lpstr>Trebuchet MS</vt:lpstr>
      <vt:lpstr>Office Theme</vt:lpstr>
      <vt:lpstr>Welcome to Ham Radio 201 New General / Extra Session   Sponsored by Bay-Net   www.bay-net.org</vt:lpstr>
      <vt:lpstr>Agenda</vt:lpstr>
      <vt:lpstr>Bay-Net  www.bay-net.org</vt:lpstr>
      <vt:lpstr>Great Resources</vt:lpstr>
      <vt:lpstr>New General / Extra … Gear  George KJ6VU  Sponsored by Bay-Net   www.bay-net.org</vt:lpstr>
      <vt:lpstr>What’s in a Station?</vt:lpstr>
      <vt:lpstr>HF Radios</vt:lpstr>
      <vt:lpstr>HF Portable / Mobile Radios Good Universal Rig</vt:lpstr>
      <vt:lpstr>Multi Purpose / Special Purpose Radios</vt:lpstr>
      <vt:lpstr>PowerPoint Presentation</vt:lpstr>
      <vt:lpstr>PowerPoint Presentation</vt:lpstr>
      <vt:lpstr>Buy a Used Radio</vt:lpstr>
      <vt:lpstr>Portable Low Power Radios</vt:lpstr>
      <vt:lpstr>Advanced Radio Features  Typical On Modern Mid-Range Radios</vt:lpstr>
      <vt:lpstr>Typical Antennas</vt:lpstr>
      <vt:lpstr>Feed Line &amp; Connectors</vt:lpstr>
      <vt:lpstr>Accessories</vt:lpstr>
      <vt:lpstr>Power Supply</vt:lpstr>
      <vt:lpstr>Battery Power</vt:lpstr>
      <vt:lpstr>Antenna Tuners</vt:lpstr>
      <vt:lpstr>Antenna Tuners</vt:lpstr>
      <vt:lpstr>Tool Kit</vt:lpstr>
      <vt:lpstr>Parts Kit</vt:lpstr>
      <vt:lpstr>ARRL Handbook</vt:lpstr>
      <vt:lpstr>Radio Advice…</vt:lpstr>
      <vt:lpstr>10 Things You Should Do… In your 1st year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 Radio 201 - Pacificon 2017</dc:title>
  <dc:creator>David W6DTW;George KJ6VU, Beric K6BEZ, Jason K6DGN</dc:creator>
  <cp:lastModifiedBy>George Zafiropoulos</cp:lastModifiedBy>
  <cp:revision>331</cp:revision>
  <cp:lastPrinted>1601-01-01T00:00:00Z</cp:lastPrinted>
  <dcterms:created xsi:type="dcterms:W3CDTF">1998-04-13T15:36:38Z</dcterms:created>
  <dcterms:modified xsi:type="dcterms:W3CDTF">2019-10-12T23:33:21Z</dcterms:modified>
</cp:coreProperties>
</file>