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21" r:id="rId2"/>
    <p:sldId id="624" r:id="rId3"/>
    <p:sldId id="620" r:id="rId4"/>
    <p:sldId id="675" r:id="rId5"/>
    <p:sldId id="683" r:id="rId6"/>
    <p:sldId id="684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694" r:id="rId16"/>
    <p:sldId id="695" r:id="rId17"/>
    <p:sldId id="696" r:id="rId18"/>
    <p:sldId id="697" r:id="rId19"/>
    <p:sldId id="698" r:id="rId20"/>
    <p:sldId id="701" r:id="rId21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00CC00"/>
    <a:srgbClr val="ADDB7B"/>
    <a:srgbClr val="04A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2" autoAdjust="0"/>
    <p:restoredTop sz="94660"/>
  </p:normalViewPr>
  <p:slideViewPr>
    <p:cSldViewPr>
      <p:cViewPr varScale="1">
        <p:scale>
          <a:sx n="78" d="100"/>
          <a:sy n="78" d="100"/>
        </p:scale>
        <p:origin x="1135" y="3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300"/>
            </a:lvl1pPr>
          </a:lstStyle>
          <a:p>
            <a:pPr>
              <a:defRPr/>
            </a:pPr>
            <a:fld id="{34D5A9D9-B8ED-4622-9D7F-5F1ABC70C185}" type="datetimeFigureOut">
              <a:rPr lang="en-US"/>
              <a:pPr>
                <a:defRPr/>
              </a:pPr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300"/>
            </a:lvl1pPr>
          </a:lstStyle>
          <a:p>
            <a:pPr>
              <a:defRPr/>
            </a:pPr>
            <a:fld id="{E2E32DA7-4E4D-40D3-ACD2-A7168C819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6657" tIns="48329" rIns="96657" bIns="48329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6657" tIns="48329" rIns="96657" bIns="48329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6657" tIns="48329" rIns="96657" bIns="48329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547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5" tIns="49471" rIns="95135" bIns="49471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83286" algn="l"/>
                <a:tab pos="966573" algn="l"/>
                <a:tab pos="1449859" algn="l"/>
                <a:tab pos="1933146" algn="l"/>
                <a:tab pos="2416431" algn="l"/>
                <a:tab pos="2899717" algn="l"/>
                <a:tab pos="3383004" algn="l"/>
                <a:tab pos="3866290" algn="l"/>
                <a:tab pos="4349577" algn="l"/>
                <a:tab pos="4832863" algn="l"/>
                <a:tab pos="5316149" algn="l"/>
                <a:tab pos="5799436" algn="l"/>
                <a:tab pos="6282721" algn="l"/>
                <a:tab pos="6766008" algn="l"/>
                <a:tab pos="7249294" algn="l"/>
                <a:tab pos="7732580" algn="l"/>
                <a:tab pos="8215867" algn="l"/>
                <a:tab pos="8699153" algn="l"/>
                <a:tab pos="9182440" algn="l"/>
                <a:tab pos="96657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65475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5" tIns="49471" rIns="95135" bIns="49471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83286" algn="l"/>
                <a:tab pos="966573" algn="l"/>
                <a:tab pos="1449859" algn="l"/>
                <a:tab pos="1933146" algn="l"/>
                <a:tab pos="2416431" algn="l"/>
                <a:tab pos="2899717" algn="l"/>
                <a:tab pos="3383004" algn="l"/>
                <a:tab pos="3866290" algn="l"/>
                <a:tab pos="4349577" algn="l"/>
                <a:tab pos="4832863" algn="l"/>
                <a:tab pos="5316149" algn="l"/>
                <a:tab pos="5799436" algn="l"/>
                <a:tab pos="6282721" algn="l"/>
                <a:tab pos="6766008" algn="l"/>
                <a:tab pos="7249294" algn="l"/>
                <a:tab pos="7732580" algn="l"/>
                <a:tab pos="8215867" algn="l"/>
                <a:tab pos="8699153" algn="l"/>
                <a:tab pos="9182440" algn="l"/>
                <a:tab pos="96657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795838" cy="3597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6762" cy="431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5" tIns="49471" rIns="95135" bIns="4947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65475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5" tIns="49471" rIns="95135" bIns="49471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83286" algn="l"/>
                <a:tab pos="966573" algn="l"/>
                <a:tab pos="1449859" algn="l"/>
                <a:tab pos="1933146" algn="l"/>
                <a:tab pos="2416431" algn="l"/>
                <a:tab pos="2899717" algn="l"/>
                <a:tab pos="3383004" algn="l"/>
                <a:tab pos="3866290" algn="l"/>
                <a:tab pos="4349577" algn="l"/>
                <a:tab pos="4832863" algn="l"/>
                <a:tab pos="5316149" algn="l"/>
                <a:tab pos="5799436" algn="l"/>
                <a:tab pos="6282721" algn="l"/>
                <a:tab pos="6766008" algn="l"/>
                <a:tab pos="7249294" algn="l"/>
                <a:tab pos="7732580" algn="l"/>
                <a:tab pos="8215867" algn="l"/>
                <a:tab pos="8699153" algn="l"/>
                <a:tab pos="9182440" algn="l"/>
                <a:tab pos="96657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5475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5" tIns="49471" rIns="95135" bIns="49471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83286" algn="l"/>
                <a:tab pos="966573" algn="l"/>
                <a:tab pos="1449859" algn="l"/>
                <a:tab pos="1933146" algn="l"/>
                <a:tab pos="2416431" algn="l"/>
                <a:tab pos="2899717" algn="l"/>
                <a:tab pos="3383004" algn="l"/>
                <a:tab pos="3866290" algn="l"/>
                <a:tab pos="4349577" algn="l"/>
                <a:tab pos="4832863" algn="l"/>
                <a:tab pos="5316149" algn="l"/>
                <a:tab pos="5799436" algn="l"/>
                <a:tab pos="6282721" algn="l"/>
                <a:tab pos="6766008" algn="l"/>
                <a:tab pos="7249294" algn="l"/>
                <a:tab pos="7732580" algn="l"/>
                <a:tab pos="8215867" algn="l"/>
                <a:tab pos="8699153" algn="l"/>
                <a:tab pos="9182440" algn="l"/>
                <a:tab pos="96657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093FFB12-3E59-463E-BA30-F78851310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56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381000"/>
            <a:ext cx="1998663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5175" cy="578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152400" y="6553200"/>
            <a:ext cx="8839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228600" y="655172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Bay-Net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315200" y="655172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WW6BAY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654096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www.bay-net.org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95400"/>
            <a:ext cx="3806825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295400"/>
            <a:ext cx="38084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767638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95400"/>
            <a:ext cx="7767638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omic Sans MS" pitchFamily="64" charset="0"/>
          <a:cs typeface="Lucida Sans Unicode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omic Sans MS" pitchFamily="64" charset="0"/>
          <a:cs typeface="Lucida Sans Unicode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omic Sans MS" pitchFamily="64" charset="0"/>
          <a:cs typeface="Lucida Sans Unicode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omic Sans MS" pitchFamily="64" charset="0"/>
          <a:cs typeface="Lucida Sans Unicode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omic Sans MS" pitchFamily="64" charset="0"/>
          <a:cs typeface="Lucida Sans Unicode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omic Sans MS" pitchFamily="64" charset="0"/>
          <a:cs typeface="Lucida Sans Unicode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omic Sans MS" pitchFamily="64" charset="0"/>
          <a:cs typeface="Lucida Sans Unicode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omic Sans MS" pitchFamily="64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4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76200"/>
            <a:ext cx="3810000" cy="1952925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1524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Welcome to Ham Radio 101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New Tech Session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2000" dirty="0"/>
              <a:t>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Sponsored by Bay-Net   www.bay-net.org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300" y="4854243"/>
            <a:ext cx="1528289" cy="1945877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0800"/>
            <a:ext cx="1788850" cy="1981200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 t="10104" r="2865" b="9066"/>
          <a:stretch>
            <a:fillRect/>
          </a:stretch>
        </p:blipFill>
        <p:spPr bwMode="auto">
          <a:xfrm>
            <a:off x="2819399" y="4854244"/>
            <a:ext cx="2994102" cy="1945876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00" y="50800"/>
            <a:ext cx="2806456" cy="1981200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l="32008" t="21491" r="33522"/>
          <a:stretch>
            <a:fillRect/>
          </a:stretch>
        </p:blipFill>
        <p:spPr bwMode="auto">
          <a:xfrm>
            <a:off x="5664199" y="4856478"/>
            <a:ext cx="648625" cy="1969041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 l="3179"/>
          <a:stretch>
            <a:fillRect/>
          </a:stretch>
        </p:blipFill>
        <p:spPr bwMode="auto">
          <a:xfrm>
            <a:off x="38100" y="4851400"/>
            <a:ext cx="2707672" cy="1923321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97800" y="4857021"/>
            <a:ext cx="1295400" cy="1943100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7" name="Picture 2" descr="https://encrypted-tbn2.gstatic.com/images?q=tbn:ANd9GcQkVU1BsSSLc_M82CE1JXtoeYckROYXqSizjgbMIkWV49AY3uUBoTUnq4a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50800"/>
            <a:ext cx="1219199" cy="198120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sp>
        <p:nvSpPr>
          <p:cNvPr id="18" name="Rectangle 17"/>
          <p:cNvSpPr/>
          <p:nvPr/>
        </p:nvSpPr>
        <p:spPr bwMode="auto">
          <a:xfrm>
            <a:off x="0" y="2032000"/>
            <a:ext cx="9144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-25400"/>
            <a:ext cx="9144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4775200"/>
            <a:ext cx="9144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Radio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7848600" cy="48720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Radio…</a:t>
            </a:r>
          </a:p>
          <a:p>
            <a:r>
              <a:rPr lang="en-US" dirty="0"/>
              <a:t>Good: Single band (2m)</a:t>
            </a:r>
          </a:p>
          <a:p>
            <a:r>
              <a:rPr lang="en-US" dirty="0"/>
              <a:t>Better:  Dual band 2m / UHF </a:t>
            </a:r>
          </a:p>
          <a:p>
            <a:r>
              <a:rPr lang="en-US" dirty="0"/>
              <a:t>More better:  Dual band / dual VFO  (V/V, V/U, U/U)</a:t>
            </a:r>
          </a:p>
          <a:p>
            <a:r>
              <a:rPr lang="en-US" dirty="0"/>
              <a:t>Best: Dual band / dual VFO ++</a:t>
            </a:r>
          </a:p>
          <a:p>
            <a:pPr lvl="1"/>
            <a:r>
              <a:rPr lang="en-US" sz="2400" dirty="0"/>
              <a:t>APRS / D-Star digital / C4FM digital</a:t>
            </a:r>
          </a:p>
          <a:p>
            <a:pPr marL="457200" lvl="1" indent="0">
              <a:buNone/>
            </a:pP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dirty="0"/>
              <a:t>Antenna…</a:t>
            </a:r>
          </a:p>
          <a:p>
            <a:r>
              <a:rPr lang="en-US" dirty="0"/>
              <a:t>For repeaters – small is fine</a:t>
            </a:r>
          </a:p>
          <a:p>
            <a:r>
              <a:rPr lang="en-US" dirty="0"/>
              <a:t>For simplex – bigger is better</a:t>
            </a:r>
          </a:p>
          <a:p>
            <a:r>
              <a:rPr lang="en-US" dirty="0"/>
              <a:t>Mounts are equally good:  </a:t>
            </a:r>
            <a:r>
              <a:rPr lang="en-US" dirty="0" err="1"/>
              <a:t>Magmount</a:t>
            </a:r>
            <a:r>
              <a:rPr lang="en-US" dirty="0"/>
              <a:t>, bracket, hole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5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Station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63507" y="3848894"/>
            <a:ext cx="35052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rebuchet M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Trebuchet M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Kenwood TM-V71A</a:t>
            </a:r>
          </a:p>
          <a:p>
            <a:r>
              <a:rPr lang="en-US" sz="2000" kern="0" dirty="0"/>
              <a:t>Dual band / Dual VFO</a:t>
            </a:r>
          </a:p>
          <a:p>
            <a:r>
              <a:rPr lang="en-US" sz="2000" kern="0" dirty="0"/>
              <a:t>Easy to use</a:t>
            </a:r>
          </a:p>
          <a:p>
            <a:r>
              <a:rPr lang="en-US" sz="2000" kern="0" dirty="0"/>
              <a:t>APRS capable.</a:t>
            </a:r>
          </a:p>
          <a:p>
            <a:r>
              <a:rPr lang="en-US" sz="2000" kern="0" dirty="0"/>
              <a:t>$335 ~</a:t>
            </a:r>
          </a:p>
        </p:txBody>
      </p:sp>
      <p:pic>
        <p:nvPicPr>
          <p:cNvPr id="2054" name="Picture 6" descr="http://images.nevadaradio.co.uk/large/midland2/X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6" t="7987" r="33834" b="16814"/>
          <a:stretch/>
        </p:blipFill>
        <p:spPr bwMode="auto">
          <a:xfrm>
            <a:off x="7101991" y="1229520"/>
            <a:ext cx="1752600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010400" y="4582320"/>
            <a:ext cx="21336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rebuchet M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Trebuchet M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Comet X-50A</a:t>
            </a:r>
          </a:p>
          <a:p>
            <a:r>
              <a:rPr lang="en-US" sz="2000" kern="0" dirty="0"/>
              <a:t>$89 ~</a:t>
            </a:r>
          </a:p>
        </p:txBody>
      </p:sp>
      <p:pic>
        <p:nvPicPr>
          <p:cNvPr id="9" name="Picture 8" descr="http://www.nosparts.net/images/3cwe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16" y="1282700"/>
            <a:ext cx="1419474" cy="10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84910" y="2413001"/>
            <a:ext cx="21336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rebuchet M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Trebuchet M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50’ RG-8X</a:t>
            </a:r>
          </a:p>
          <a:p>
            <a:r>
              <a:rPr lang="en-US" sz="2000" kern="0" dirty="0"/>
              <a:t>$40</a:t>
            </a:r>
          </a:p>
        </p:txBody>
      </p:sp>
      <p:pic>
        <p:nvPicPr>
          <p:cNvPr id="2056" name="Picture 8" descr="Powerwerx 30 Amp Desktop DC Switching Power Supply with Powerpo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56" y="3916362"/>
            <a:ext cx="1744097" cy="11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09418" y="5028406"/>
            <a:ext cx="4484584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rebuchet MS" pitchFamily="34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Trebuchet MS" pitchFamily="34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err="1"/>
              <a:t>Powerwerx</a:t>
            </a:r>
            <a:endParaRPr lang="en-US" sz="2000" kern="0" dirty="0"/>
          </a:p>
          <a:p>
            <a:r>
              <a:rPr lang="en-US" sz="2000" kern="0" dirty="0"/>
              <a:t>30A Switching power supply</a:t>
            </a:r>
          </a:p>
          <a:p>
            <a:r>
              <a:rPr lang="en-US" sz="2000" kern="0" dirty="0"/>
              <a:t>$110 ~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810000" cy="28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0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 on Power Pole Connectors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2038"/>
          </a:xfrm>
        </p:spPr>
        <p:txBody>
          <a:bodyPr/>
          <a:lstStyle/>
          <a:p>
            <a:r>
              <a:rPr lang="en-US" dirty="0"/>
              <a:t>Anderson Power Pole</a:t>
            </a:r>
          </a:p>
          <a:p>
            <a:r>
              <a:rPr lang="en-US" b="1" dirty="0"/>
              <a:t>THE</a:t>
            </a:r>
            <a:r>
              <a:rPr lang="en-US" dirty="0"/>
              <a:t> standard for ARES / RACES interoperability</a:t>
            </a:r>
          </a:p>
          <a:p>
            <a:r>
              <a:rPr lang="en-US" dirty="0"/>
              <a:t>Buy them at any amateur radio store </a:t>
            </a:r>
          </a:p>
          <a:p>
            <a:r>
              <a:rPr lang="en-US" dirty="0"/>
              <a:t>Easy to use </a:t>
            </a:r>
          </a:p>
          <a:p>
            <a:r>
              <a:rPr lang="en-US" dirty="0"/>
              <a:t>Buy the crimper if you plan to make a lot of connections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50" y="3731419"/>
            <a:ext cx="3171000" cy="2255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2400"/>
            <a:ext cx="1902600" cy="19026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3282818" y="3581400"/>
            <a:ext cx="1981200" cy="1066800"/>
          </a:xfrm>
          <a:prstGeom prst="wedgeEllipseCallout">
            <a:avLst>
              <a:gd name="adj1" fmla="val 84545"/>
              <a:gd name="adj2" fmla="val 2760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828" y="3885083"/>
            <a:ext cx="1898782" cy="45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WP Black" panose="020B0A02040504020203" pitchFamily="34" charset="0"/>
              </a:rPr>
              <a:t>CQCQCQ!</a:t>
            </a:r>
          </a:p>
        </p:txBody>
      </p:sp>
    </p:spTree>
    <p:extLst>
      <p:ext uri="{BB962C8B-B14F-4D97-AF65-F5344CB8AC3E}">
        <p14:creationId xmlns:p14="http://schemas.microsoft.com/office/powerpoint/2010/main" val="1421436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redmancbparts.com/wp-content/uploads/products_img/coax_pl259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4"/>
          <a:stretch/>
        </p:blipFill>
        <p:spPr bwMode="auto">
          <a:xfrm flipH="1">
            <a:off x="6172200" y="4495800"/>
            <a:ext cx="2286000" cy="18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Line &amp; Connectors</a:t>
            </a:r>
          </a:p>
        </p:txBody>
      </p:sp>
      <p:pic>
        <p:nvPicPr>
          <p:cNvPr id="8200" name="Picture 8" descr="http://i00.i.aliimg.com/photo/v0/50713916/N_Male_Coaxial_Connector_for_RG8_RG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1843881" cy="18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3.bp.blogspot.com/_tWcsnP09Wj8/TCByCDNUmWI/AAAAAAAABog/ACri3b2z3hw/s1600/q1999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7" r="39062"/>
          <a:stretch/>
        </p:blipFill>
        <p:spPr bwMode="auto">
          <a:xfrm>
            <a:off x="4267200" y="4648200"/>
            <a:ext cx="1619250" cy="14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219200"/>
          <a:ext cx="5867400" cy="236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1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Cable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Attenuation @ 144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Attenuation@ 440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Advice…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LMR-400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RG-213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RG-8X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RG-58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2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RG-174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Dummy</a:t>
                      </a:r>
                      <a:r>
                        <a:rPr lang="en-US" sz="1600" baseline="0" dirty="0"/>
                        <a:t> load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915400" cy="5286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Connectors      N  (Best)        BNC (Good)      UHF PL-259 (OK)</a:t>
            </a:r>
          </a:p>
        </p:txBody>
      </p:sp>
      <p:pic>
        <p:nvPicPr>
          <p:cNvPr id="22532" name="Picture 4" descr="http://www.iktechcorp.com/media/catalog/product/cache/1/image/500x500/a0b5c744945566b9329fd252c9d6b1d7/l/m/lmr-400.jpg"/>
          <p:cNvPicPr>
            <a:picLocks noChangeAspect="1" noChangeArrowheads="1"/>
          </p:cNvPicPr>
          <p:nvPr/>
        </p:nvPicPr>
        <p:blipFill>
          <a:blip r:embed="rId5" cstate="print"/>
          <a:srcRect t="19200" b="16800"/>
          <a:stretch>
            <a:fillRect/>
          </a:stretch>
        </p:blipFill>
        <p:spPr bwMode="auto">
          <a:xfrm>
            <a:off x="6477000" y="1524000"/>
            <a:ext cx="2500313" cy="16002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457200" y="2895600"/>
            <a:ext cx="5867400" cy="685800"/>
            <a:chOff x="457200" y="2895600"/>
            <a:chExt cx="5867400" cy="6858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57200" y="2895600"/>
              <a:ext cx="5867400" cy="609600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57200" y="2895600"/>
              <a:ext cx="5791200" cy="685800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472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to Program Your Radio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frequency, offset, tone, power</a:t>
            </a:r>
          </a:p>
          <a:p>
            <a:r>
              <a:rPr lang="en-US" dirty="0"/>
              <a:t>Save into a memory</a:t>
            </a:r>
          </a:p>
          <a:p>
            <a:r>
              <a:rPr lang="en-US" dirty="0"/>
              <a:t>Advanced features</a:t>
            </a:r>
          </a:p>
          <a:p>
            <a:r>
              <a:rPr lang="en-US" dirty="0"/>
              <a:t>Program your memories in banks</a:t>
            </a:r>
          </a:p>
          <a:p>
            <a:pPr lvl="1"/>
            <a:r>
              <a:rPr lang="en-US" sz="2400" dirty="0"/>
              <a:t>Favorite repeaters</a:t>
            </a:r>
          </a:p>
          <a:p>
            <a:pPr lvl="1"/>
            <a:r>
              <a:rPr lang="en-US" sz="2400" dirty="0"/>
              <a:t>More repeaters</a:t>
            </a:r>
          </a:p>
          <a:p>
            <a:pPr lvl="1"/>
            <a:r>
              <a:rPr lang="en-US" sz="2400" dirty="0"/>
              <a:t>Simplex</a:t>
            </a:r>
          </a:p>
          <a:p>
            <a:pPr lvl="1"/>
            <a:r>
              <a:rPr lang="en-US" sz="2400" dirty="0"/>
              <a:t>Public safety, weather, etc…</a:t>
            </a:r>
          </a:p>
          <a:p>
            <a:r>
              <a:rPr lang="en-US" dirty="0"/>
              <a:t>Program multiple radios (HT, mobile) with the same channel / frequency assignments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9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Programming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610600" cy="3886200"/>
          </a:xfrm>
        </p:spPr>
        <p:txBody>
          <a:bodyPr/>
          <a:lstStyle/>
          <a:p>
            <a:r>
              <a:rPr lang="en-US" dirty="0"/>
              <a:t>RT Systems radio specific software &amp; cables</a:t>
            </a:r>
          </a:p>
          <a:p>
            <a:r>
              <a:rPr lang="en-US" dirty="0" err="1"/>
              <a:t>Icom</a:t>
            </a:r>
            <a:r>
              <a:rPr lang="en-US" dirty="0"/>
              <a:t>/Kenwood/</a:t>
            </a:r>
            <a:r>
              <a:rPr lang="en-US" dirty="0" err="1"/>
              <a:t>Yaesu</a:t>
            </a:r>
            <a:r>
              <a:rPr lang="en-US" dirty="0"/>
              <a:t>/</a:t>
            </a:r>
            <a:r>
              <a:rPr lang="en-US" dirty="0" err="1"/>
              <a:t>Wouxun</a:t>
            </a:r>
            <a:r>
              <a:rPr lang="en-US" dirty="0"/>
              <a:t> make software for their radios</a:t>
            </a:r>
          </a:p>
          <a:p>
            <a:r>
              <a:rPr lang="en-US" dirty="0"/>
              <a:t>“KG-UV Commander” - Free software for </a:t>
            </a:r>
            <a:r>
              <a:rPr lang="en-US" dirty="0" err="1"/>
              <a:t>Wouxun</a:t>
            </a:r>
            <a:r>
              <a:rPr lang="en-US" dirty="0"/>
              <a:t> </a:t>
            </a:r>
          </a:p>
          <a:p>
            <a:r>
              <a:rPr lang="en-US" dirty="0"/>
              <a:t>Chirp – Free software for many radios</a:t>
            </a:r>
          </a:p>
          <a:p>
            <a:r>
              <a:rPr lang="en-US" dirty="0"/>
              <a:t>Radio Reference web site – Public service frequency lists</a:t>
            </a:r>
          </a:p>
          <a:p>
            <a:pPr lvl="1"/>
            <a:r>
              <a:rPr lang="en-US" dirty="0"/>
              <a:t>http://www.radioreference.com </a:t>
            </a:r>
          </a:p>
          <a:p>
            <a:r>
              <a:rPr lang="en-US" dirty="0"/>
              <a:t>Repeater Book is a great web site for finding local and remote repeaters</a:t>
            </a:r>
          </a:p>
          <a:p>
            <a:r>
              <a:rPr lang="en-US" dirty="0"/>
              <a:t>iPhone &amp; Android apps – Also has API Chirp can access</a:t>
            </a:r>
          </a:p>
          <a:p>
            <a:pPr lvl="1"/>
            <a:r>
              <a:rPr lang="en-US" dirty="0"/>
              <a:t>http://www.repeaterbook.com</a:t>
            </a:r>
          </a:p>
        </p:txBody>
      </p:sp>
    </p:spTree>
    <p:extLst>
      <p:ext uri="{BB962C8B-B14F-4D97-AF65-F5344CB8AC3E}">
        <p14:creationId xmlns:p14="http://schemas.microsoft.com/office/powerpoint/2010/main" val="192154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Your Radio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38238"/>
            <a:ext cx="7767638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“Chirp” software is a way to program many radios with the appropriate cable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87" y="1976438"/>
            <a:ext cx="5688464" cy="4440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0289" y="3198168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Choosing your first radio.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0289" y="3198168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Choosing your first radio.</a:t>
            </a:r>
          </a:p>
        </p:txBody>
      </p:sp>
    </p:spTree>
    <p:extLst>
      <p:ext uri="{BB962C8B-B14F-4D97-AF65-F5344CB8AC3E}">
        <p14:creationId xmlns:p14="http://schemas.microsoft.com/office/powerpoint/2010/main" val="275630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Kit – Be Prepared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91000" cy="4948238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sz="2000" dirty="0"/>
              <a:t>2M/UHF HT Radio</a:t>
            </a:r>
          </a:p>
          <a:p>
            <a:pPr lvl="1"/>
            <a:r>
              <a:rPr lang="en-US" sz="1800" dirty="0"/>
              <a:t>Battery (rechargeable)</a:t>
            </a:r>
          </a:p>
          <a:p>
            <a:pPr lvl="1"/>
            <a:r>
              <a:rPr lang="en-US" sz="1800" dirty="0"/>
              <a:t>Battery (AA)</a:t>
            </a:r>
          </a:p>
          <a:p>
            <a:pPr lvl="1"/>
            <a:r>
              <a:rPr lang="en-US" sz="1800" dirty="0"/>
              <a:t>Charger &amp; Power cord</a:t>
            </a:r>
          </a:p>
          <a:p>
            <a:pPr lvl="1"/>
            <a:r>
              <a:rPr lang="en-US" sz="1800" dirty="0"/>
              <a:t>External </a:t>
            </a:r>
            <a:r>
              <a:rPr lang="en-US" sz="1800" dirty="0" err="1"/>
              <a:t>mic</a:t>
            </a:r>
            <a:r>
              <a:rPr lang="en-US" sz="1800" dirty="0"/>
              <a:t> &amp; earphone</a:t>
            </a:r>
          </a:p>
          <a:p>
            <a:pPr>
              <a:spcBef>
                <a:spcPts val="450"/>
              </a:spcBef>
            </a:pPr>
            <a:r>
              <a:rPr lang="en-US" sz="2000" dirty="0"/>
              <a:t>First aid kit</a:t>
            </a:r>
          </a:p>
          <a:p>
            <a:pPr>
              <a:spcBef>
                <a:spcPts val="450"/>
              </a:spcBef>
            </a:pPr>
            <a:r>
              <a:rPr lang="en-US" sz="2000" dirty="0"/>
              <a:t>Notebook and pen</a:t>
            </a:r>
          </a:p>
          <a:p>
            <a:pPr>
              <a:spcBef>
                <a:spcPts val="450"/>
              </a:spcBef>
            </a:pPr>
            <a:r>
              <a:rPr lang="en-US" sz="2000" dirty="0"/>
              <a:t>Flashlight &amp; headlamp</a:t>
            </a:r>
          </a:p>
          <a:p>
            <a:pPr>
              <a:spcBef>
                <a:spcPts val="450"/>
              </a:spcBef>
            </a:pPr>
            <a:r>
              <a:rPr lang="en-US" sz="2000" dirty="0"/>
              <a:t>Batteries &amp; FM Radio</a:t>
            </a:r>
          </a:p>
          <a:p>
            <a:pPr>
              <a:spcBef>
                <a:spcPts val="450"/>
              </a:spcBef>
            </a:pPr>
            <a:r>
              <a:rPr lang="en-US" sz="2000" dirty="0"/>
              <a:t>Kleenex</a:t>
            </a:r>
          </a:p>
          <a:p>
            <a:pPr>
              <a:spcBef>
                <a:spcPts val="450"/>
              </a:spcBef>
            </a:pPr>
            <a:r>
              <a:rPr lang="en-US" sz="2000" dirty="0"/>
              <a:t>Personal items</a:t>
            </a:r>
          </a:p>
          <a:p>
            <a:pPr>
              <a:spcBef>
                <a:spcPts val="450"/>
              </a:spcBef>
            </a:pPr>
            <a:r>
              <a:rPr lang="en-US" sz="2000" dirty="0"/>
              <a:t>Frequency directory</a:t>
            </a:r>
          </a:p>
          <a:p>
            <a:pPr>
              <a:spcBef>
                <a:spcPts val="450"/>
              </a:spcBef>
            </a:pPr>
            <a:r>
              <a:rPr lang="en-US" sz="2000" dirty="0"/>
              <a:t>SUN BLOCK!!!!11!1oneone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220" y="1625600"/>
            <a:ext cx="48497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3600" y="5279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Detailed Go-Kit Info at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www.bay-net.org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24400" y="457200"/>
            <a:ext cx="3962400" cy="914400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1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Advice…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48720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Get a cheap HT.  Good to start, useful later.</a:t>
            </a:r>
          </a:p>
          <a:p>
            <a:pPr>
              <a:spcAft>
                <a:spcPts val="600"/>
              </a:spcAft>
            </a:pPr>
            <a:r>
              <a:rPr lang="en-US" dirty="0"/>
              <a:t>Upgrade to a better HT when you know what you want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D-STAR / Fusion / DMR / APRS ???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Add a mobile radio for better performance</a:t>
            </a:r>
          </a:p>
          <a:p>
            <a:pPr>
              <a:spcAft>
                <a:spcPts val="600"/>
              </a:spcAft>
            </a:pPr>
            <a:r>
              <a:rPr lang="en-US" dirty="0"/>
              <a:t>Outside antennas make a big difference</a:t>
            </a:r>
          </a:p>
          <a:p>
            <a:pPr>
              <a:spcAft>
                <a:spcPts val="600"/>
              </a:spcAft>
            </a:pPr>
            <a:r>
              <a:rPr lang="en-US" dirty="0"/>
              <a:t>Program your local favorite frequencies (like Bay-Net!!!)</a:t>
            </a:r>
          </a:p>
          <a:p>
            <a:pPr>
              <a:spcAft>
                <a:spcPts val="600"/>
              </a:spcAft>
            </a:pPr>
            <a:r>
              <a:rPr lang="en-US" dirty="0"/>
              <a:t>Standardize on Anderson Power Pole connectors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64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Things to do in your first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 radio</a:t>
            </a:r>
          </a:p>
          <a:p>
            <a:r>
              <a:rPr lang="en-US" dirty="0"/>
              <a:t>Learn how to use it</a:t>
            </a:r>
          </a:p>
          <a:p>
            <a:r>
              <a:rPr lang="en-US" dirty="0"/>
              <a:t>Find a friendly repeater</a:t>
            </a:r>
          </a:p>
          <a:p>
            <a:r>
              <a:rPr lang="en-US" dirty="0"/>
              <a:t>Listen to the repeater</a:t>
            </a:r>
          </a:p>
          <a:p>
            <a:r>
              <a:rPr lang="en-US" dirty="0"/>
              <a:t>Join a club or find an “Elmer”</a:t>
            </a:r>
          </a:p>
          <a:p>
            <a:r>
              <a:rPr lang="en-US" dirty="0"/>
              <a:t>Get on the air, simplex &amp; repeater</a:t>
            </a:r>
          </a:p>
          <a:p>
            <a:r>
              <a:rPr lang="en-US" dirty="0"/>
              <a:t>Go to a ham radio convention (CHECK!) </a:t>
            </a:r>
          </a:p>
          <a:p>
            <a:r>
              <a:rPr lang="en-US" dirty="0"/>
              <a:t>Show your friends</a:t>
            </a:r>
          </a:p>
          <a:p>
            <a:r>
              <a:rPr lang="en-US" dirty="0"/>
              <a:t>Go to a Field Day or other contesting event</a:t>
            </a:r>
          </a:p>
        </p:txBody>
      </p:sp>
    </p:spTree>
    <p:extLst>
      <p:ext uri="{BB962C8B-B14F-4D97-AF65-F5344CB8AC3E}">
        <p14:creationId xmlns:p14="http://schemas.microsoft.com/office/powerpoint/2010/main" val="171370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New Technician / New Licensee</a:t>
            </a:r>
          </a:p>
          <a:p>
            <a:pPr>
              <a:buNone/>
            </a:pPr>
            <a:r>
              <a:rPr lang="en-US" dirty="0"/>
              <a:t>8:00		Kickoff</a:t>
            </a:r>
          </a:p>
          <a:p>
            <a:pPr>
              <a:buNone/>
            </a:pPr>
            <a:r>
              <a:rPr lang="en-US" dirty="0"/>
              <a:t>8:15 		VHF/UHF Gear - George	</a:t>
            </a:r>
          </a:p>
          <a:p>
            <a:pPr>
              <a:buNone/>
            </a:pPr>
            <a:r>
              <a:rPr lang="en-US" dirty="0"/>
              <a:t>9:00 		VHF/UHF Operating	 - </a:t>
            </a:r>
            <a:r>
              <a:rPr lang="en-US" dirty="0" err="1"/>
              <a:t>Beric</a:t>
            </a:r>
            <a:endParaRPr lang="en-US" dirty="0"/>
          </a:p>
          <a:p>
            <a:pPr>
              <a:buNone/>
            </a:pPr>
            <a:r>
              <a:rPr lang="en-US" dirty="0"/>
              <a:t>9:45		VHF Digital Voice – George</a:t>
            </a:r>
          </a:p>
          <a:p>
            <a:pPr>
              <a:buNone/>
            </a:pPr>
            <a:r>
              <a:rPr lang="en-US" sz="800" dirty="0"/>
              <a:t> </a:t>
            </a:r>
            <a:endParaRPr lang="en-US" dirty="0"/>
          </a:p>
          <a:p>
            <a:pPr>
              <a:buNone/>
            </a:pPr>
            <a:r>
              <a:rPr lang="en-US" b="1" dirty="0"/>
              <a:t>New General / Extra</a:t>
            </a:r>
            <a:endParaRPr lang="en-US" dirty="0"/>
          </a:p>
          <a:p>
            <a:pPr>
              <a:buNone/>
            </a:pPr>
            <a:r>
              <a:rPr lang="en-US" dirty="0"/>
              <a:t>10:15		HF Gear - George</a:t>
            </a:r>
          </a:p>
          <a:p>
            <a:pPr>
              <a:buNone/>
            </a:pPr>
            <a:r>
              <a:rPr lang="en-US" dirty="0"/>
              <a:t>11:00		HF Operating - David</a:t>
            </a:r>
          </a:p>
          <a:p>
            <a:pPr>
              <a:buNone/>
            </a:pPr>
            <a:r>
              <a:rPr lang="en-US" dirty="0"/>
              <a:t>11:45		Q&amp;A</a:t>
            </a:r>
          </a:p>
          <a:p>
            <a:pPr>
              <a:buNone/>
            </a:pPr>
            <a:r>
              <a:rPr lang="en-US" dirty="0"/>
              <a:t>12:00		Wrap up</a:t>
            </a:r>
          </a:p>
          <a:p>
            <a:pPr>
              <a:buNone/>
            </a:pPr>
            <a:endParaRPr lang="en-US" sz="8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" y="1828800"/>
            <a:ext cx="6553200" cy="90424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78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7776" y="9330"/>
            <a:ext cx="9151776" cy="684866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2895" y="2325668"/>
            <a:ext cx="369043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6471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426" y="3160847"/>
            <a:ext cx="2026974" cy="1411153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5" y="1981200"/>
            <a:ext cx="2867025" cy="1469576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2438" cy="757238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Bay-Net  www.bay-net.org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876800" cy="51768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</a:rPr>
              <a:t>Virtual Amateur Radio Club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</a:rPr>
              <a:t>&gt; 400 “members” – groups.io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</a:rPr>
              <a:t>7 repeaters @ 2 sites</a:t>
            </a:r>
          </a:p>
          <a:p>
            <a:pPr marL="406400" lvl="1" indent="-290513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Analog FM</a:t>
            </a:r>
          </a:p>
          <a:p>
            <a:pPr marL="406400" lvl="1" indent="-290513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DMR, D-Star &amp; C4FM Digital</a:t>
            </a:r>
          </a:p>
          <a:p>
            <a:pPr marL="406400" lvl="1" indent="-290513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IRLP / </a:t>
            </a:r>
            <a:r>
              <a:rPr lang="en-US" sz="2000" dirty="0" err="1">
                <a:solidFill>
                  <a:srgbClr val="FFFF00"/>
                </a:solidFill>
              </a:rPr>
              <a:t>EchoLink</a:t>
            </a:r>
            <a:r>
              <a:rPr lang="en-US" sz="2000" dirty="0">
                <a:solidFill>
                  <a:srgbClr val="FFFF00"/>
                </a:solidFill>
              </a:rPr>
              <a:t> VOIP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</a:rPr>
              <a:t>Events</a:t>
            </a:r>
          </a:p>
          <a:p>
            <a:pPr marL="406400" lvl="1" indent="-290513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Field Day</a:t>
            </a:r>
          </a:p>
          <a:p>
            <a:pPr marL="406400" lvl="1" indent="-290513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Antenna Shootout</a:t>
            </a:r>
          </a:p>
          <a:p>
            <a:pPr marL="406400" lvl="1" indent="-290513">
              <a:spcBef>
                <a:spcPts val="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BayCon</a:t>
            </a:r>
            <a:endParaRPr lang="en-US" sz="2000" dirty="0">
              <a:solidFill>
                <a:srgbClr val="FFFF00"/>
              </a:solidFill>
            </a:endParaRPr>
          </a:p>
          <a:p>
            <a:pPr marL="406400" lvl="1" indent="-290513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Urban Shield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</a:rPr>
              <a:t>Supports</a:t>
            </a:r>
          </a:p>
          <a:p>
            <a:pPr marL="406400" lvl="1" indent="-290513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American Red Cross</a:t>
            </a:r>
          </a:p>
          <a:p>
            <a:pPr marL="406400" lvl="1" indent="-290513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FEMA USAR TF 3</a:t>
            </a:r>
          </a:p>
          <a:p>
            <a:pPr marL="406400" lvl="1" indent="-290513"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</a:rPr>
              <a:t>Radio Mala - Nepal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</a:rPr>
              <a:t>501(C)3 Non-profit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705600" y="0"/>
            <a:ext cx="2743200" cy="1981200"/>
            <a:chOff x="5823284" y="4494213"/>
            <a:chExt cx="3320716" cy="2363787"/>
          </a:xfrm>
        </p:grpSpPr>
        <p:pic>
          <p:nvPicPr>
            <p:cNvPr id="10242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150" r="2129"/>
            <a:stretch/>
          </p:blipFill>
          <p:spPr bwMode="auto">
            <a:xfrm>
              <a:off x="5823284" y="4494213"/>
              <a:ext cx="3320716" cy="2363787"/>
            </a:xfrm>
            <a:prstGeom prst="rect">
              <a:avLst/>
            </a:prstGeom>
            <a:noFill/>
            <a:ln w="508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Rectangle 1"/>
            <p:cNvSpPr txBox="1">
              <a:spLocks noChangeArrowheads="1"/>
            </p:cNvSpPr>
            <p:nvPr/>
          </p:nvSpPr>
          <p:spPr bwMode="auto">
            <a:xfrm>
              <a:off x="5867400" y="5257800"/>
              <a:ext cx="2667000" cy="766763"/>
            </a:xfrm>
            <a:prstGeom prst="rect">
              <a:avLst/>
            </a:prstGeom>
            <a:noFill/>
            <a:ln w="508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4000" kern="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Bay-Net</a:t>
              </a: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 t="10104" r="2865" b="9066"/>
          <a:stretch>
            <a:fillRect/>
          </a:stretch>
        </p:blipFill>
        <p:spPr bwMode="auto">
          <a:xfrm>
            <a:off x="7315201" y="3352800"/>
            <a:ext cx="1828800" cy="1245140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676400"/>
            <a:ext cx="2075647" cy="1465290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603954"/>
            <a:ext cx="1828800" cy="2025446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5867400"/>
            <a:ext cx="2057400" cy="12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92330" y="1153754"/>
            <a:ext cx="1253106" cy="605314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0" y="2865014"/>
            <a:ext cx="1219200" cy="762000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3505200"/>
            <a:ext cx="1478636" cy="1882657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4800" y="4648200"/>
            <a:ext cx="1883555" cy="1295400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5257800"/>
            <a:ext cx="1066800" cy="1600200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 cstate="print"/>
          <a:srcRect l="32008" t="21491" r="33522"/>
          <a:stretch>
            <a:fillRect/>
          </a:stretch>
        </p:blipFill>
        <p:spPr bwMode="auto">
          <a:xfrm>
            <a:off x="3352800" y="3581400"/>
            <a:ext cx="914400" cy="2775857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/>
          <a:srcRect l="6820" t="41029" b="13839"/>
          <a:stretch>
            <a:fillRect/>
          </a:stretch>
        </p:blipFill>
        <p:spPr bwMode="auto">
          <a:xfrm>
            <a:off x="1359694" y="6019800"/>
            <a:ext cx="2602706" cy="838200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419517" y="2057400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Field Day 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4795838"/>
          </a:xfrm>
        </p:spPr>
        <p:txBody>
          <a:bodyPr/>
          <a:lstStyle/>
          <a:p>
            <a:r>
              <a:rPr lang="en-US" dirty="0"/>
              <a:t>Ham Radio Workbench</a:t>
            </a:r>
            <a:r>
              <a:rPr lang="en-US" sz="3200" dirty="0"/>
              <a:t> </a:t>
            </a:r>
            <a:r>
              <a:rPr lang="en-US" dirty="0"/>
              <a:t>Podcast  </a:t>
            </a:r>
            <a:r>
              <a:rPr lang="en-US" sz="1800" dirty="0"/>
              <a:t>www.hamradioworkbench.com</a:t>
            </a:r>
            <a:endParaRPr lang="en-US" dirty="0"/>
          </a:p>
          <a:p>
            <a:r>
              <a:rPr lang="en-US" dirty="0"/>
              <a:t>TX Factor					www.tx factor.co.uk</a:t>
            </a:r>
          </a:p>
          <a:p>
            <a:r>
              <a:rPr lang="en-US" dirty="0"/>
              <a:t>The Doctor Is In			www.arrl.org</a:t>
            </a:r>
          </a:p>
          <a:p>
            <a:r>
              <a:rPr lang="en-US" dirty="0"/>
              <a:t>QSO Today podcast		www.qsotoday.com</a:t>
            </a:r>
          </a:p>
          <a:p>
            <a:r>
              <a:rPr lang="en-US" dirty="0"/>
              <a:t>Bay-Net website			www.bay-net.org</a:t>
            </a:r>
          </a:p>
        </p:txBody>
      </p:sp>
      <p:pic>
        <p:nvPicPr>
          <p:cNvPr id="1026" name="Picture 2" descr="http://www.txfactor.co.uk/horizonta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762000" cy="3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114800"/>
            <a:ext cx="7310438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BayCon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Bay-Net Radio Conference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8th - 9 AM – 5 PM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Plug-n-Play Tech Center – Sunnyvale</a:t>
            </a:r>
          </a:p>
        </p:txBody>
      </p:sp>
    </p:spTree>
    <p:extLst>
      <p:ext uri="{BB962C8B-B14F-4D97-AF65-F5344CB8AC3E}">
        <p14:creationId xmlns:p14="http://schemas.microsoft.com/office/powerpoint/2010/main" val="195998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“Station” - Your transceiver not specifically a place</a:t>
            </a:r>
          </a:p>
          <a:p>
            <a:pPr>
              <a:spcAft>
                <a:spcPts val="600"/>
              </a:spcAft>
            </a:pPr>
            <a:r>
              <a:rPr lang="en-US" dirty="0"/>
              <a:t>“Shack” – Your home station</a:t>
            </a:r>
          </a:p>
          <a:p>
            <a:pPr>
              <a:spcAft>
                <a:spcPts val="600"/>
              </a:spcAft>
            </a:pPr>
            <a:r>
              <a:rPr lang="en-US" dirty="0"/>
              <a:t>“Rig” – Your radio (even a hand held)</a:t>
            </a:r>
          </a:p>
          <a:p>
            <a:pPr>
              <a:spcAft>
                <a:spcPts val="600"/>
              </a:spcAft>
            </a:pPr>
            <a:r>
              <a:rPr lang="en-US" dirty="0"/>
              <a:t>“Go Bag” or “Go Kit” – Organized set of accessories you can “grab and go” and be fully operational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82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– You Want To Operate…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0038" cy="4872038"/>
          </a:xfrm>
        </p:spPr>
        <p:txBody>
          <a:bodyPr/>
          <a:lstStyle/>
          <a:p>
            <a:r>
              <a:rPr lang="en-US" sz="3000" dirty="0"/>
              <a:t>Portable/Handheld – “HT – In your hand”</a:t>
            </a:r>
          </a:p>
          <a:p>
            <a:r>
              <a:rPr lang="en-US" sz="3000" dirty="0"/>
              <a:t>Mobile radio - “In your car”</a:t>
            </a:r>
          </a:p>
          <a:p>
            <a:r>
              <a:rPr lang="en-US" sz="3000" dirty="0"/>
              <a:t>Base station - “In your shack”</a:t>
            </a:r>
          </a:p>
        </p:txBody>
      </p:sp>
    </p:spTree>
    <p:extLst>
      <p:ext uri="{BB962C8B-B14F-4D97-AF65-F5344CB8AC3E}">
        <p14:creationId xmlns:p14="http://schemas.microsoft.com/office/powerpoint/2010/main" val="195583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Your First 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161559"/>
            <a:ext cx="2383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Baofeng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UV82~ $30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Upgrade later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Basic VHF/UHF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1119" y="5211527"/>
            <a:ext cx="34964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ICOM IC-T70A - $199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Yaesu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FT-60 - $154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Solid Analog VHF/UHF</a:t>
            </a:r>
            <a:endParaRPr lang="en-US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http://tinyurl.com/y7u8s8ty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86" y="5163879"/>
            <a:ext cx="2284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Yaesu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FT2D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$419  $369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Great radio ++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Digital, APRS, etc.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154524">
            <a:off x="228600" y="1181535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Go Cheap But Functional</a:t>
            </a:r>
          </a:p>
        </p:txBody>
      </p:sp>
      <p:sp>
        <p:nvSpPr>
          <p:cNvPr id="10" name="TextBox 9"/>
          <p:cNvSpPr txBox="1"/>
          <p:nvPr/>
        </p:nvSpPr>
        <p:spPr>
          <a:xfrm rot="21154524">
            <a:off x="3473109" y="875187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Go Mainstream</a:t>
            </a:r>
          </a:p>
          <a:p>
            <a:pPr algn="ctr"/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21154524">
            <a:off x="6266563" y="397787"/>
            <a:ext cx="278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Go Feature-Rich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7089600" y="5578633"/>
            <a:ext cx="568386" cy="19420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647"/>
            <a:ext cx="2981900" cy="29819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12" y="1728719"/>
            <a:ext cx="3415883" cy="3436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21" y="1039125"/>
            <a:ext cx="2344769" cy="41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Your 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161559"/>
            <a:ext cx="1858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Baofeng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UV82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$30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Upgrade later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154524">
            <a:off x="228600" y="1181535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Go Cheap But Functional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0492" y="1264914"/>
            <a:ext cx="5638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Start with a cheap HT &lt;$100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Learn the  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Camping / Hiking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On roof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Loaner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Upgrade later when you know what you want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D-STAR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System Fusion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DMR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APRS</a:t>
            </a:r>
          </a:p>
          <a:p>
            <a:pPr marL="342900" indent="-342900">
              <a:buFontTx/>
              <a:buChar char="-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2" y="1981200"/>
            <a:ext cx="32766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49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Accessories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23962"/>
            <a:ext cx="7767638" cy="4872038"/>
          </a:xfrm>
        </p:spPr>
        <p:txBody>
          <a:bodyPr/>
          <a:lstStyle/>
          <a:p>
            <a:r>
              <a:rPr lang="en-US" dirty="0"/>
              <a:t>Drop-in charger</a:t>
            </a:r>
          </a:p>
          <a:p>
            <a:r>
              <a:rPr lang="en-US" dirty="0"/>
              <a:t>External speaker / mic</a:t>
            </a:r>
          </a:p>
          <a:p>
            <a:r>
              <a:rPr lang="en-US" dirty="0"/>
              <a:t>Programming SW &amp; cable</a:t>
            </a:r>
          </a:p>
          <a:p>
            <a:r>
              <a:rPr lang="en-US" dirty="0"/>
              <a:t>Bigger antenna</a:t>
            </a:r>
          </a:p>
          <a:p>
            <a:r>
              <a:rPr lang="en-US" dirty="0"/>
              <a:t>Ed Fong – roll up J-Pole antenna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b="1" i="1" dirty="0"/>
              <a:t>Turn your HT into a mobile radio?</a:t>
            </a:r>
          </a:p>
          <a:p>
            <a:r>
              <a:rPr lang="en-US" dirty="0"/>
              <a:t>Mobile DC power cord</a:t>
            </a:r>
          </a:p>
          <a:p>
            <a:r>
              <a:rPr lang="en-US" dirty="0"/>
              <a:t>Mobile antenna</a:t>
            </a:r>
          </a:p>
          <a:p>
            <a:r>
              <a:rPr lang="en-US" dirty="0"/>
              <a:t>Power amplifier</a:t>
            </a:r>
          </a:p>
          <a:p>
            <a:r>
              <a:rPr lang="en-US" dirty="0"/>
              <a:t>External microphone</a:t>
            </a:r>
          </a:p>
          <a:p>
            <a:r>
              <a:rPr lang="en-US" dirty="0"/>
              <a:t>External speaker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4270980"/>
            <a:ext cx="38862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A00B"/>
                </a:solidFill>
                <a:latin typeface="+mj-lt"/>
              </a:rPr>
              <a:t>Pro: Cost effective</a:t>
            </a:r>
          </a:p>
          <a:p>
            <a:r>
              <a:rPr lang="en-US" sz="700" dirty="0">
                <a:solidFill>
                  <a:srgbClr val="04A00B"/>
                </a:solidFill>
                <a:latin typeface="+mj-lt"/>
              </a:rPr>
              <a:t>  </a:t>
            </a:r>
          </a:p>
          <a:p>
            <a:r>
              <a:rPr lang="en-US" dirty="0">
                <a:solidFill>
                  <a:srgbClr val="C00000"/>
                </a:solidFill>
                <a:latin typeface="+mj-lt"/>
              </a:rPr>
              <a:t>Cons: Mess of wires.</a:t>
            </a:r>
          </a:p>
          <a:p>
            <a:r>
              <a:rPr lang="en-US" dirty="0">
                <a:solidFill>
                  <a:srgbClr val="C00000"/>
                </a:solidFill>
                <a:latin typeface="+mj-lt"/>
              </a:rPr>
              <a:t>Lower performance than a real mobile radio.</a:t>
            </a:r>
          </a:p>
        </p:txBody>
      </p:sp>
    </p:spTree>
    <p:extLst>
      <p:ext uri="{BB962C8B-B14F-4D97-AF65-F5344CB8AC3E}">
        <p14:creationId xmlns:p14="http://schemas.microsoft.com/office/powerpoint/2010/main" val="3675909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Lucida Sans Unicode"/>
      </a:majorFont>
      <a:minorFont>
        <a:latin typeface="Comic Sans MS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8743</TotalTime>
  <Words>915</Words>
  <Application>Microsoft Office PowerPoint</Application>
  <PresentationFormat>On-screen Show (4:3)</PresentationFormat>
  <Paragraphs>218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Comic Sans MS</vt:lpstr>
      <vt:lpstr>Segoe WP Black</vt:lpstr>
      <vt:lpstr>Tahoma</vt:lpstr>
      <vt:lpstr>Times New Roman</vt:lpstr>
      <vt:lpstr>Trebuchet MS</vt:lpstr>
      <vt:lpstr>Office Theme</vt:lpstr>
      <vt:lpstr>Welcome to Ham Radio 101 New Tech Session   Sponsored by Bay-Net   www.bay-net.org</vt:lpstr>
      <vt:lpstr>Agenda</vt:lpstr>
      <vt:lpstr>Bay-Net  www.bay-net.org</vt:lpstr>
      <vt:lpstr>Great Resources</vt:lpstr>
      <vt:lpstr>Terms…</vt:lpstr>
      <vt:lpstr>Assumptions – You Want To Operate…</vt:lpstr>
      <vt:lpstr>Choosing Your First HT</vt:lpstr>
      <vt:lpstr>Choosing Your HT</vt:lpstr>
      <vt:lpstr>HT Accessories</vt:lpstr>
      <vt:lpstr>Mobile Radio</vt:lpstr>
      <vt:lpstr>Base Station</vt:lpstr>
      <vt:lpstr>Standardize on Power Pole Connectors</vt:lpstr>
      <vt:lpstr>Feed Line &amp; Connectors</vt:lpstr>
      <vt:lpstr>Learn to Program Your Radio</vt:lpstr>
      <vt:lpstr>More Programming Options</vt:lpstr>
      <vt:lpstr>Programming Your Radio</vt:lpstr>
      <vt:lpstr>Go Kit – Be Prepared</vt:lpstr>
      <vt:lpstr>Radio Advice…</vt:lpstr>
      <vt:lpstr>10 Things to do in your first year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 Radio 101 - Pacificon 2017</dc:title>
  <dc:creator>David W6DTW;George KJ6VU, Beric K6BEZ, Jason K6DGN</dc:creator>
  <cp:lastModifiedBy>George Zafiropoulos</cp:lastModifiedBy>
  <cp:revision>334</cp:revision>
  <cp:lastPrinted>1601-01-01T00:00:00Z</cp:lastPrinted>
  <dcterms:created xsi:type="dcterms:W3CDTF">1998-04-13T15:36:38Z</dcterms:created>
  <dcterms:modified xsi:type="dcterms:W3CDTF">2019-10-12T23:22:56Z</dcterms:modified>
</cp:coreProperties>
</file>